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24"/>
  </p:notesMasterIdLst>
  <p:handoutMasterIdLst>
    <p:handoutMasterId r:id="rId25"/>
  </p:handoutMasterIdLst>
  <p:sldIdLst>
    <p:sldId id="333" r:id="rId2"/>
    <p:sldId id="314" r:id="rId3"/>
    <p:sldId id="315" r:id="rId4"/>
    <p:sldId id="316" r:id="rId5"/>
    <p:sldId id="317" r:id="rId6"/>
    <p:sldId id="318" r:id="rId7"/>
    <p:sldId id="319" r:id="rId8"/>
    <p:sldId id="320" r:id="rId9"/>
    <p:sldId id="321" r:id="rId10"/>
    <p:sldId id="323" r:id="rId11"/>
    <p:sldId id="324" r:id="rId12"/>
    <p:sldId id="325" r:id="rId13"/>
    <p:sldId id="326" r:id="rId14"/>
    <p:sldId id="327" r:id="rId15"/>
    <p:sldId id="328" r:id="rId16"/>
    <p:sldId id="329" r:id="rId17"/>
    <p:sldId id="330" r:id="rId18"/>
    <p:sldId id="331" r:id="rId19"/>
    <p:sldId id="332" r:id="rId20"/>
    <p:sldId id="334" r:id="rId21"/>
    <p:sldId id="335" r:id="rId22"/>
    <p:sldId id="336" r:id="rId23"/>
  </p:sldIdLst>
  <p:sldSz cx="9144000" cy="5148263"/>
  <p:notesSz cx="6858000" cy="9144000"/>
  <p:defaultTextStyle>
    <a:defPPr>
      <a:defRPr lang="en-US"/>
    </a:defPPr>
    <a:lvl1pPr algn="l" defTabSz="685800" rtl="0" fontAlgn="base">
      <a:spcBef>
        <a:spcPct val="0"/>
      </a:spcBef>
      <a:spcAft>
        <a:spcPct val="0"/>
      </a:spcAft>
      <a:defRPr sz="1300" kern="1200">
        <a:solidFill>
          <a:schemeClr val="tx1"/>
        </a:solidFill>
        <a:latin typeface="Arial" charset="0"/>
        <a:ea typeface="+mn-ea"/>
        <a:cs typeface="Arial" charset="0"/>
      </a:defRPr>
    </a:lvl1pPr>
    <a:lvl2pPr marL="342900" indent="114300" algn="l" defTabSz="685800" rtl="0" fontAlgn="base">
      <a:spcBef>
        <a:spcPct val="0"/>
      </a:spcBef>
      <a:spcAft>
        <a:spcPct val="0"/>
      </a:spcAft>
      <a:defRPr sz="1300" kern="1200">
        <a:solidFill>
          <a:schemeClr val="tx1"/>
        </a:solidFill>
        <a:latin typeface="Arial" charset="0"/>
        <a:ea typeface="+mn-ea"/>
        <a:cs typeface="Arial" charset="0"/>
      </a:defRPr>
    </a:lvl2pPr>
    <a:lvl3pPr marL="685800" indent="228600" algn="l" defTabSz="685800" rtl="0" fontAlgn="base">
      <a:spcBef>
        <a:spcPct val="0"/>
      </a:spcBef>
      <a:spcAft>
        <a:spcPct val="0"/>
      </a:spcAft>
      <a:defRPr sz="1300" kern="1200">
        <a:solidFill>
          <a:schemeClr val="tx1"/>
        </a:solidFill>
        <a:latin typeface="Arial" charset="0"/>
        <a:ea typeface="+mn-ea"/>
        <a:cs typeface="Arial" charset="0"/>
      </a:defRPr>
    </a:lvl3pPr>
    <a:lvl4pPr marL="1028700" indent="342900" algn="l" defTabSz="685800" rtl="0" fontAlgn="base">
      <a:spcBef>
        <a:spcPct val="0"/>
      </a:spcBef>
      <a:spcAft>
        <a:spcPct val="0"/>
      </a:spcAft>
      <a:defRPr sz="1300" kern="1200">
        <a:solidFill>
          <a:schemeClr val="tx1"/>
        </a:solidFill>
        <a:latin typeface="Arial" charset="0"/>
        <a:ea typeface="+mn-ea"/>
        <a:cs typeface="Arial" charset="0"/>
      </a:defRPr>
    </a:lvl4pPr>
    <a:lvl5pPr marL="1371600" indent="457200" algn="l" defTabSz="685800" rtl="0" fontAlgn="base">
      <a:spcBef>
        <a:spcPct val="0"/>
      </a:spcBef>
      <a:spcAft>
        <a:spcPct val="0"/>
      </a:spcAft>
      <a:defRPr sz="1300" kern="1200">
        <a:solidFill>
          <a:schemeClr val="tx1"/>
        </a:solidFill>
        <a:latin typeface="Arial" charset="0"/>
        <a:ea typeface="+mn-ea"/>
        <a:cs typeface="Arial" charset="0"/>
      </a:defRPr>
    </a:lvl5pPr>
    <a:lvl6pPr marL="2286000" algn="l" defTabSz="914400" rtl="0" eaLnBrk="1" latinLnBrk="0" hangingPunct="1">
      <a:defRPr sz="1300" kern="1200">
        <a:solidFill>
          <a:schemeClr val="tx1"/>
        </a:solidFill>
        <a:latin typeface="Arial" charset="0"/>
        <a:ea typeface="+mn-ea"/>
        <a:cs typeface="Arial" charset="0"/>
      </a:defRPr>
    </a:lvl6pPr>
    <a:lvl7pPr marL="2743200" algn="l" defTabSz="914400" rtl="0" eaLnBrk="1" latinLnBrk="0" hangingPunct="1">
      <a:defRPr sz="1300" kern="1200">
        <a:solidFill>
          <a:schemeClr val="tx1"/>
        </a:solidFill>
        <a:latin typeface="Arial" charset="0"/>
        <a:ea typeface="+mn-ea"/>
        <a:cs typeface="Arial" charset="0"/>
      </a:defRPr>
    </a:lvl7pPr>
    <a:lvl8pPr marL="3200400" algn="l" defTabSz="914400" rtl="0" eaLnBrk="1" latinLnBrk="0" hangingPunct="1">
      <a:defRPr sz="1300" kern="1200">
        <a:solidFill>
          <a:schemeClr val="tx1"/>
        </a:solidFill>
        <a:latin typeface="Arial" charset="0"/>
        <a:ea typeface="+mn-ea"/>
        <a:cs typeface="Arial" charset="0"/>
      </a:defRPr>
    </a:lvl8pPr>
    <a:lvl9pPr marL="3657600" algn="l" defTabSz="914400" rtl="0" eaLnBrk="1" latinLnBrk="0" hangingPunct="1">
      <a:defRPr sz="1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DCE"/>
    <a:srgbClr val="71B330"/>
    <a:srgbClr val="1AA7E8"/>
    <a:srgbClr val="33C0FF"/>
    <a:srgbClr val="202020"/>
    <a:srgbClr val="212121"/>
    <a:srgbClr val="E0E0E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p:restoredTop sz="96437" autoAdjust="0"/>
  </p:normalViewPr>
  <p:slideViewPr>
    <p:cSldViewPr snapToGrid="0" snapToObjects="1">
      <p:cViewPr>
        <p:scale>
          <a:sx n="100" d="100"/>
          <a:sy n="100" d="100"/>
        </p:scale>
        <p:origin x="-252" y="-72"/>
      </p:cViewPr>
      <p:guideLst>
        <p:guide orient="horz" pos="1621"/>
        <p:guide pos="2880"/>
      </p:guideLst>
    </p:cSldViewPr>
  </p:slideViewPr>
  <p:outlineViewPr>
    <p:cViewPr>
      <p:scale>
        <a:sx n="33" d="100"/>
        <a:sy n="33" d="100"/>
      </p:scale>
      <p:origin x="0" y="-20872"/>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5104" y="19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685983" fontAlgn="auto">
              <a:spcBef>
                <a:spcPts val="0"/>
              </a:spcBef>
              <a:spcAft>
                <a:spcPts val="0"/>
              </a:spcAft>
              <a:defRPr sz="1200">
                <a:latin typeface="+mn-lt"/>
                <a:cs typeface="+mn-cs"/>
              </a:defRPr>
            </a:lvl1pPr>
          </a:lstStyle>
          <a:p>
            <a:pPr>
              <a:defRPr/>
            </a:pPr>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685983"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685983" fontAlgn="auto">
              <a:spcBef>
                <a:spcPts val="0"/>
              </a:spcBef>
              <a:spcAft>
                <a:spcPts val="0"/>
              </a:spcAft>
              <a:defRPr sz="1200">
                <a:latin typeface="+mn-lt"/>
                <a:cs typeface="+mn-cs"/>
              </a:defRPr>
            </a:lvl1pPr>
          </a:lstStyle>
          <a:p>
            <a:pPr>
              <a:defRPr/>
            </a:pPr>
            <a:fld id="{FB9EBBDC-DA80-4CB0-961B-38C42D74532D}" type="slidenum">
              <a:rPr lang="en-US"/>
              <a:pPr>
                <a:defRPr/>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685983" fontAlgn="auto">
              <a:spcBef>
                <a:spcPts val="0"/>
              </a:spcBef>
              <a:spcAft>
                <a:spcPts val="0"/>
              </a:spcAft>
              <a:defRPr sz="1200">
                <a:latin typeface="+mn-lt"/>
                <a:cs typeface="+mn-cs"/>
              </a:defRPr>
            </a:lvl1pPr>
          </a:lstStyle>
          <a:p>
            <a:pPr>
              <a:defRPr/>
            </a:pPr>
            <a:fld id="{2DC4F17B-D885-46FC-A359-F141D9069F01}" type="datetimeFigureOut">
              <a:rPr lang="en-US"/>
              <a:pPr>
                <a:defRPr/>
              </a:pPr>
              <a:t>6/15/2017</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68598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685983" fontAlgn="auto">
              <a:spcBef>
                <a:spcPts val="0"/>
              </a:spcBef>
              <a:spcAft>
                <a:spcPts val="0"/>
              </a:spcAft>
              <a:defRPr sz="1200">
                <a:latin typeface="+mn-lt"/>
                <a:cs typeface="+mn-cs"/>
              </a:defRPr>
            </a:lvl1pPr>
          </a:lstStyle>
          <a:p>
            <a:pPr>
              <a:defRPr/>
            </a:pPr>
            <a:fld id="{7DE73FC5-B51F-4BB3-8C19-91BC84F4185E}" type="datetimeFigureOut">
              <a:rPr lang="en-US"/>
              <a:pPr>
                <a:defRPr/>
              </a:pPr>
              <a:t>6/15/2017</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685983"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685983" fontAlgn="auto">
              <a:spcBef>
                <a:spcPts val="0"/>
              </a:spcBef>
              <a:spcAft>
                <a:spcPts val="0"/>
              </a:spcAft>
              <a:defRPr sz="1200">
                <a:latin typeface="+mn-lt"/>
                <a:cs typeface="+mn-cs"/>
              </a:defRPr>
            </a:lvl1pPr>
          </a:lstStyle>
          <a:p>
            <a:pPr>
              <a:defRPr/>
            </a:pPr>
            <a:fld id="{9AC41F3A-5995-4F33-973F-E2F3DBD2DC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685800" rtl="0" eaLnBrk="0" fontAlgn="base" hangingPunct="0">
      <a:spcBef>
        <a:spcPct val="30000"/>
      </a:spcBef>
      <a:spcAft>
        <a:spcPct val="0"/>
      </a:spcAft>
      <a:defRPr sz="900" kern="1200">
        <a:solidFill>
          <a:schemeClr val="tx1"/>
        </a:solidFill>
        <a:latin typeface="+mn-lt"/>
        <a:ea typeface="+mn-ea"/>
        <a:cs typeface="+mn-cs"/>
      </a:defRPr>
    </a:lvl1pPr>
    <a:lvl2pPr marL="342900" algn="l" defTabSz="685800" rtl="0" eaLnBrk="0" fontAlgn="base" hangingPunct="0">
      <a:spcBef>
        <a:spcPct val="30000"/>
      </a:spcBef>
      <a:spcAft>
        <a:spcPct val="0"/>
      </a:spcAft>
      <a:defRPr sz="900" kern="1200">
        <a:solidFill>
          <a:schemeClr val="tx1"/>
        </a:solidFill>
        <a:latin typeface="+mn-lt"/>
        <a:ea typeface="+mn-ea"/>
        <a:cs typeface="+mn-cs"/>
      </a:defRPr>
    </a:lvl2pPr>
    <a:lvl3pPr marL="685800" algn="l" defTabSz="685800" rtl="0" eaLnBrk="0" fontAlgn="base" hangingPunct="0">
      <a:spcBef>
        <a:spcPct val="30000"/>
      </a:spcBef>
      <a:spcAft>
        <a:spcPct val="0"/>
      </a:spcAft>
      <a:defRPr sz="900" kern="1200">
        <a:solidFill>
          <a:schemeClr val="tx1"/>
        </a:solidFill>
        <a:latin typeface="+mn-lt"/>
        <a:ea typeface="+mn-ea"/>
        <a:cs typeface="+mn-cs"/>
      </a:defRPr>
    </a:lvl3pPr>
    <a:lvl4pPr marL="1028700" algn="l" defTabSz="685800" rtl="0" eaLnBrk="0" fontAlgn="base" hangingPunct="0">
      <a:spcBef>
        <a:spcPct val="30000"/>
      </a:spcBef>
      <a:spcAft>
        <a:spcPct val="0"/>
      </a:spcAft>
      <a:defRPr sz="900" kern="1200">
        <a:solidFill>
          <a:schemeClr val="tx1"/>
        </a:solidFill>
        <a:latin typeface="+mn-lt"/>
        <a:ea typeface="+mn-ea"/>
        <a:cs typeface="+mn-cs"/>
      </a:defRPr>
    </a:lvl4pPr>
    <a:lvl5pPr marL="1371600" algn="l" defTabSz="685800" rtl="0" eaLnBrk="0" fontAlgn="base" hangingPunct="0">
      <a:spcBef>
        <a:spcPct val="30000"/>
      </a:spcBef>
      <a:spcAft>
        <a:spcPct val="0"/>
      </a:spcAft>
      <a:defRPr sz="9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85800" fontAlgn="base">
              <a:spcBef>
                <a:spcPct val="0"/>
              </a:spcBef>
              <a:spcAft>
                <a:spcPct val="0"/>
              </a:spcAft>
              <a:defRPr/>
            </a:pPr>
            <a:fld id="{4D8481CB-CCCF-4A7F-9302-252F366A2FF4}" type="slidenum">
              <a:rPr lang="en-US" smtClean="0"/>
              <a:pPr defTabSz="685800" fontAlgn="base">
                <a:spcBef>
                  <a:spcPct val="0"/>
                </a:spcBef>
                <a:spcAft>
                  <a:spcPct val="0"/>
                </a:spcAft>
                <a:defRPr/>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85800" fontAlgn="base">
              <a:spcBef>
                <a:spcPct val="0"/>
              </a:spcBef>
              <a:spcAft>
                <a:spcPct val="0"/>
              </a:spcAft>
              <a:defRPr/>
            </a:pPr>
            <a:fld id="{67B44DD9-0AA3-436A-AD79-167EF22F2035}" type="slidenum">
              <a:rPr lang="en-US" smtClean="0"/>
              <a:pPr defTabSz="685800" fontAlgn="base">
                <a:spcBef>
                  <a:spcPct val="0"/>
                </a:spcBef>
                <a:spcAft>
                  <a:spcPct val="0"/>
                </a:spcAft>
                <a:defRPr/>
              </a:pPr>
              <a:t>12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85800" fontAlgn="base">
              <a:spcBef>
                <a:spcPct val="0"/>
              </a:spcBef>
              <a:spcAft>
                <a:spcPct val="0"/>
              </a:spcAft>
              <a:defRPr/>
            </a:pPr>
            <a:fld id="{39588C7B-8CF8-4E0B-969B-BFB6829538BA}" type="slidenum">
              <a:rPr lang="en-US" smtClean="0"/>
              <a:pPr defTabSz="685800" fontAlgn="base">
                <a:spcBef>
                  <a:spcPct val="0"/>
                </a:spcBef>
                <a:spcAft>
                  <a:spcPct val="0"/>
                </a:spcAft>
                <a:defRPr/>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srcRect/>
          <a:stretch>
            <a:fillRect/>
          </a:stretch>
        </p:blipFill>
        <p:spPr bwMode="auto">
          <a:xfrm>
            <a:off x="7480300" y="4651375"/>
            <a:ext cx="1206500" cy="301625"/>
          </a:xfrm>
          <a:prstGeom prst="rect">
            <a:avLst/>
          </a:prstGeom>
          <a:noFill/>
          <a:ln w="9525">
            <a:noFill/>
            <a:miter lim="800000"/>
            <a:headEnd/>
            <a:tailEnd/>
          </a:ln>
        </p:spPr>
      </p:pic>
      <p:cxnSp>
        <p:nvCxnSpPr>
          <p:cNvPr id="7" name="Straight Connector 6"/>
          <p:cNvCxnSpPr/>
          <p:nvPr userDrawn="1"/>
        </p:nvCxnSpPr>
        <p:spPr>
          <a:xfrm>
            <a:off x="0" y="4459288"/>
            <a:ext cx="9144000" cy="0"/>
          </a:xfrm>
          <a:prstGeom prst="line">
            <a:avLst/>
          </a:prstGeom>
          <a:ln w="12700">
            <a:solidFill>
              <a:srgbClr val="E0E0E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914400"/>
            <a:ext cx="7315200" cy="1371600"/>
          </a:xfrm>
        </p:spPr>
        <p:txBody>
          <a:bodyPr anchor="b">
            <a:noAutofit/>
          </a:bodyPr>
          <a:lstStyle>
            <a:lvl1pPr algn="l">
              <a:lnSpc>
                <a:spcPts val="5400"/>
              </a:lnSpc>
              <a:defRPr sz="4800" b="1" i="0" baseline="0">
                <a:solidFill>
                  <a:schemeClr val="accent1"/>
                </a:solidFill>
                <a:latin typeface="Calibri" charset="0"/>
                <a:ea typeface="Calibri" charset="0"/>
                <a:cs typeface="Calibri"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2400300"/>
            <a:ext cx="7315200" cy="914400"/>
          </a:xfrm>
        </p:spPr>
        <p:txBody>
          <a:bodyPr>
            <a:noAutofit/>
          </a:bodyPr>
          <a:lstStyle>
            <a:lvl1pPr marL="0" indent="0" algn="l">
              <a:lnSpc>
                <a:spcPts val="3600"/>
              </a:lnSpc>
              <a:spcBef>
                <a:spcPts val="0"/>
              </a:spcBef>
              <a:buNone/>
              <a:defRPr sz="3000" b="0" i="0" baseline="0">
                <a:solidFill>
                  <a:schemeClr val="tx1"/>
                </a:solidFill>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6" name="Content Placeholder 5"/>
          <p:cNvSpPr>
            <a:spLocks noGrp="1"/>
          </p:cNvSpPr>
          <p:nvPr>
            <p:ph sz="quarter" idx="15"/>
          </p:nvPr>
        </p:nvSpPr>
        <p:spPr>
          <a:xfrm>
            <a:off x="914400" y="3657600"/>
            <a:ext cx="3429000" cy="301752"/>
          </a:xfrm>
        </p:spPr>
        <p:txBody>
          <a:bodyPr/>
          <a:lstStyle>
            <a:lvl1pPr marL="0" indent="0">
              <a:spcBef>
                <a:spcPts val="0"/>
              </a:spcBef>
              <a:buNone/>
              <a:defRPr sz="1800" b="0" i="0" baseline="0">
                <a:solidFill>
                  <a:schemeClr val="tx2"/>
                </a:solidFill>
                <a:latin typeface="Calibri" charset="0"/>
                <a:ea typeface="Calibri" charset="0"/>
                <a:cs typeface="Calibri" charset="0"/>
              </a:defRPr>
            </a:lvl1pPr>
          </a:lstStyle>
          <a:p>
            <a:pPr lvl="0"/>
            <a:r>
              <a:rPr lang="en-US" smtClean="0"/>
              <a:t>Click to edit Master text styles</a:t>
            </a:r>
          </a:p>
        </p:txBody>
      </p:sp>
      <p:sp>
        <p:nvSpPr>
          <p:cNvPr id="8" name="Date Placeholder 3"/>
          <p:cNvSpPr>
            <a:spLocks noGrp="1"/>
          </p:cNvSpPr>
          <p:nvPr>
            <p:ph type="dt" sz="half" idx="16"/>
          </p:nvPr>
        </p:nvSpPr>
        <p:spPr>
          <a:xfrm>
            <a:off x="457200" y="4459288"/>
            <a:ext cx="4114800" cy="685800"/>
          </a:xfrm>
        </p:spPr>
        <p:txBody>
          <a:bodyPr lIns="0" tIns="0" rIns="0" bIns="0"/>
          <a:lstStyle>
            <a:lvl1pPr algn="l">
              <a:defRPr sz="1200">
                <a:solidFill>
                  <a:schemeClr val="tx2"/>
                </a:solidFill>
              </a:defRPr>
            </a:lvl1pPr>
          </a:lstStyle>
          <a:p>
            <a:pPr>
              <a:defRPr/>
            </a:pPr>
            <a:r>
              <a:rPr lang="en-US"/>
              <a:t>© 2017 Virginia Department of Taxation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1738"/>
            <a:ext cx="8229600" cy="339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72025"/>
            <a:ext cx="2133600" cy="273050"/>
          </a:xfrm>
          <a:prstGeom prst="rect">
            <a:avLst/>
          </a:prstGeom>
        </p:spPr>
        <p:txBody>
          <a:bodyPr vert="horz" lIns="91440" tIns="45720" rIns="91440" bIns="45720" rtlCol="0" anchor="ctr"/>
          <a:lstStyle>
            <a:lvl1pPr algn="l" defTabSz="685983" eaLnBrk="1" fontAlgn="auto" hangingPunct="1">
              <a:spcBef>
                <a:spcPts val="0"/>
              </a:spcBef>
              <a:spcAft>
                <a:spcPts val="0"/>
              </a:spcAft>
              <a:defRPr sz="1200">
                <a:solidFill>
                  <a:schemeClr val="tx1">
                    <a:tint val="75000"/>
                  </a:schemeClr>
                </a:solidFill>
                <a:latin typeface="Arial" charset="0"/>
                <a:cs typeface="Arial" charset="0"/>
              </a:defRPr>
            </a:lvl1pPr>
          </a:lstStyle>
          <a:p>
            <a:pPr>
              <a:defRPr/>
            </a:pPr>
            <a:r>
              <a:rPr lang="en-US"/>
              <a:t>© 2017 Virginia Department of Taxation</a:t>
            </a:r>
            <a:endParaRPr lang="en-US" dirty="0"/>
          </a:p>
        </p:txBody>
      </p:sp>
      <p:sp>
        <p:nvSpPr>
          <p:cNvPr id="5" name="Footer Placeholder 4"/>
          <p:cNvSpPr>
            <a:spLocks noGrp="1"/>
          </p:cNvSpPr>
          <p:nvPr>
            <p:ph type="ftr" sz="quarter" idx="3"/>
          </p:nvPr>
        </p:nvSpPr>
        <p:spPr>
          <a:xfrm>
            <a:off x="3124200" y="4772025"/>
            <a:ext cx="2895600" cy="273050"/>
          </a:xfrm>
          <a:prstGeom prst="rect">
            <a:avLst/>
          </a:prstGeom>
        </p:spPr>
        <p:txBody>
          <a:bodyPr vert="horz" lIns="91440" tIns="45720" rIns="91440" bIns="45720" rtlCol="0" anchor="ctr"/>
          <a:lstStyle>
            <a:lvl1pPr algn="ctr" defTabSz="685983" eaLnBrk="1" fontAlgn="auto" hangingPunct="1">
              <a:spcBef>
                <a:spcPts val="0"/>
              </a:spcBef>
              <a:spcAft>
                <a:spcPts val="0"/>
              </a:spcAft>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4772025"/>
            <a:ext cx="2133600" cy="273050"/>
          </a:xfrm>
          <a:prstGeom prst="rect">
            <a:avLst/>
          </a:prstGeom>
        </p:spPr>
        <p:txBody>
          <a:bodyPr vert="horz" lIns="91440" tIns="45720" rIns="91440" bIns="45720" rtlCol="0" anchor="ctr"/>
          <a:lstStyle>
            <a:lvl1pPr algn="r" defTabSz="685983" eaLnBrk="1" fontAlgn="auto" hangingPunct="1">
              <a:spcBef>
                <a:spcPts val="0"/>
              </a:spcBef>
              <a:spcAft>
                <a:spcPts val="0"/>
              </a:spcAft>
              <a:defRPr sz="1200">
                <a:solidFill>
                  <a:schemeClr val="tx1">
                    <a:tint val="75000"/>
                  </a:schemeClr>
                </a:solidFill>
                <a:latin typeface="Arial" charset="0"/>
                <a:cs typeface="Arial" charset="0"/>
              </a:defRPr>
            </a:lvl1pPr>
          </a:lstStyle>
          <a:p>
            <a:pPr>
              <a:defRPr/>
            </a:pPr>
            <a:fld id="{C27BA5CF-1D16-4C72-8ABC-A71DC613B2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tax.virginia/gov/"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links.govdelivery.com/track?type=click&amp;enid=ZWFzPTEmbWFpbGluZ2lkPTIwMTcwMzA4LjcwODU5NzUxJm1lc3NhZ2VpZD1NREItUFJELUJVTC0yMDE3MDMwOC43MDg1OTc1MSZkYXRhYmFzZWlkPTEwMDEmc2VyaWFsPTE3MTc2NDgyJmVtYWlsaWQ9aG93YXJkLm92ZXJiZXlAdGF4LnZpcmdpbmlhLmdvdiZ1c2VyaWQ9aG93YXJkLm92ZXJiZXlAdGF4LnZpcmdpbmlhLmdvdiZmbD0mZXh0cmE9TXVsdGl2YXJpYXRlSWQ9JiYm&amp;&amp;&amp;101&amp;&amp;&amp;http://www.locality.tarp.tax.virginia.gov/sites/locality.tarp.tax.virginia.gov/files/EESMC_User_Guide_without_Appendices.pdf?utm_content=&amp;utm_medium=email&amp;utm_name=&amp;utm_source=govdelivery&amp;utm_ter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Irms.support@tax.virginia.gov" TargetMode="External"/><Relationship Id="rId2" Type="http://schemas.openxmlformats.org/officeDocument/2006/relationships/hyperlink" Target="mailto:External.Entity.DocForms@tax.virgini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3075" name="Title 1"/>
          <p:cNvSpPr>
            <a:spLocks noGrp="1"/>
          </p:cNvSpPr>
          <p:nvPr>
            <p:ph type="ctrTitle"/>
          </p:nvPr>
        </p:nvSpPr>
        <p:spPr>
          <a:xfrm>
            <a:off x="266700" y="228600"/>
            <a:ext cx="8610600" cy="1066800"/>
          </a:xfrm>
        </p:spPr>
        <p:txBody>
          <a:bodyPr/>
          <a:lstStyle/>
          <a:p>
            <a:pPr algn="ctr" eaLnBrk="1" hangingPunct="1"/>
            <a:r>
              <a:rPr lang="en-US" sz="4000" smtClean="0">
                <a:solidFill>
                  <a:schemeClr val="tx1"/>
                </a:solidFill>
                <a:latin typeface="Calibri" pitchFamily="34" charset="0"/>
                <a:ea typeface="Calibri" pitchFamily="34" charset="0"/>
                <a:cs typeface="Calibri" pitchFamily="34" charset="0"/>
              </a:rPr>
              <a:t>Treasurers’ Association of Virginia</a:t>
            </a:r>
          </a:p>
        </p:txBody>
      </p:sp>
      <p:sp>
        <p:nvSpPr>
          <p:cNvPr id="3076" name="Subtitle 2"/>
          <p:cNvSpPr>
            <a:spLocks noGrp="1"/>
          </p:cNvSpPr>
          <p:nvPr>
            <p:ph type="subTitle" idx="1"/>
          </p:nvPr>
        </p:nvSpPr>
        <p:spPr>
          <a:xfrm>
            <a:off x="1503363" y="1295400"/>
            <a:ext cx="6629400" cy="2514600"/>
          </a:xfrm>
        </p:spPr>
        <p:txBody>
          <a:bodyPr/>
          <a:lstStyle/>
          <a:p>
            <a:pPr algn="ctr" eaLnBrk="1" hangingPunct="1">
              <a:spcBef>
                <a:spcPct val="0"/>
              </a:spcBef>
            </a:pPr>
            <a:endParaRPr lang="en-US" sz="5700" b="1" smtClean="0">
              <a:solidFill>
                <a:srgbClr val="008DCE"/>
              </a:solidFill>
              <a:latin typeface="Calibri" pitchFamily="34" charset="0"/>
              <a:ea typeface="Calibri" pitchFamily="34" charset="0"/>
              <a:cs typeface="Arial" charset="0"/>
            </a:endParaRPr>
          </a:p>
          <a:p>
            <a:pPr algn="ctr" eaLnBrk="1" hangingPunct="1">
              <a:spcBef>
                <a:spcPct val="0"/>
              </a:spcBef>
            </a:pPr>
            <a:r>
              <a:rPr lang="en-US" sz="4700" b="1" smtClean="0">
                <a:solidFill>
                  <a:srgbClr val="008DCE"/>
                </a:solidFill>
                <a:latin typeface="Calibri" pitchFamily="34" charset="0"/>
                <a:ea typeface="Calibri" pitchFamily="34" charset="0"/>
                <a:cs typeface="Arial" charset="0"/>
              </a:rPr>
              <a:t>Howard Overbey</a:t>
            </a:r>
          </a:p>
          <a:p>
            <a:pPr algn="ctr" eaLnBrk="1" hangingPunct="1">
              <a:spcBef>
                <a:spcPct val="0"/>
              </a:spcBef>
            </a:pPr>
            <a:r>
              <a:rPr lang="en-US" sz="4700" b="1" smtClean="0">
                <a:solidFill>
                  <a:srgbClr val="008DCE"/>
                </a:solidFill>
                <a:latin typeface="Calibri" pitchFamily="34" charset="0"/>
                <a:ea typeface="Calibri" pitchFamily="34" charset="0"/>
                <a:cs typeface="Arial" charset="0"/>
              </a:rPr>
              <a:t>Tax Processing Manager</a:t>
            </a:r>
          </a:p>
          <a:p>
            <a:pPr algn="ctr" eaLnBrk="1" hangingPunct="1">
              <a:spcBef>
                <a:spcPct val="0"/>
              </a:spcBef>
            </a:pPr>
            <a:endParaRPr lang="en-US" sz="4700" smtClean="0">
              <a:solidFill>
                <a:srgbClr val="008DCE"/>
              </a:solidFill>
              <a:latin typeface="Calibri" pitchFamily="34" charset="0"/>
              <a:ea typeface="Calibri" pitchFamily="34" charset="0"/>
              <a:cs typeface="Arial" charset="0"/>
            </a:endParaRPr>
          </a:p>
          <a:p>
            <a:pPr algn="ctr" eaLnBrk="1" hangingPunct="1">
              <a:spcBef>
                <a:spcPct val="0"/>
              </a:spcBef>
            </a:pPr>
            <a:r>
              <a:rPr lang="en-US" sz="4700" b="1" smtClean="0">
                <a:solidFill>
                  <a:srgbClr val="008DCE"/>
                </a:solidFill>
                <a:latin typeface="Calibri" pitchFamily="34" charset="0"/>
                <a:ea typeface="Calibri" pitchFamily="34" charset="0"/>
                <a:cs typeface="Arial" charset="0"/>
              </a:rPr>
              <a:t>June 13, 2017</a:t>
            </a:r>
          </a:p>
          <a:p>
            <a:pPr eaLnBrk="1" hangingPunct="1">
              <a:spcBef>
                <a:spcPct val="0"/>
              </a:spcBef>
            </a:pPr>
            <a:endParaRPr lang="en-US" smtClean="0">
              <a:latin typeface="Calibri" pitchFamily="34"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2291" name="Title 1"/>
          <p:cNvSpPr txBox="1">
            <a:spLocks/>
          </p:cNvSpPr>
          <p:nvPr/>
        </p:nvSpPr>
        <p:spPr bwMode="auto">
          <a:xfrm>
            <a:off x="457200" y="274638"/>
            <a:ext cx="8229600" cy="1096962"/>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Electronic Filing / Payment Mandate for Certain Estimated Payments </a:t>
            </a:r>
            <a:endParaRPr lang="en-US" sz="4000" b="1"/>
          </a:p>
        </p:txBody>
      </p:sp>
      <p:sp>
        <p:nvSpPr>
          <p:cNvPr id="12292" name="Content Placeholder 9"/>
          <p:cNvSpPr>
            <a:spLocks noGrp="1"/>
          </p:cNvSpPr>
          <p:nvPr>
            <p:ph idx="1"/>
          </p:nvPr>
        </p:nvSpPr>
        <p:spPr>
          <a:xfrm>
            <a:off x="366713" y="1614488"/>
            <a:ext cx="8229600" cy="2514600"/>
          </a:xfrm>
        </p:spPr>
        <p:txBody>
          <a:bodyPr/>
          <a:lstStyle/>
          <a:p>
            <a:pPr eaLnBrk="1" hangingPunct="1">
              <a:lnSpc>
                <a:spcPts val="2000"/>
              </a:lnSpc>
              <a:spcBef>
                <a:spcPts val="600"/>
              </a:spcBef>
              <a:buFont typeface="Arial" charset="0"/>
              <a:buChar char="•"/>
            </a:pPr>
            <a:r>
              <a:rPr lang="en-US" sz="2000" smtClean="0">
                <a:latin typeface="Calibri" pitchFamily="34" charset="0"/>
                <a:ea typeface="Calibri" pitchFamily="34" charset="0"/>
                <a:cs typeface="Arial" charset="0"/>
              </a:rPr>
              <a:t> During the 2017 Session, an electronic filing and payment amendment to </a:t>
            </a:r>
          </a:p>
          <a:p>
            <a:pPr eaLnBrk="1" hangingPunct="1">
              <a:lnSpc>
                <a:spcPts val="2000"/>
              </a:lnSpc>
              <a:spcBef>
                <a:spcPts val="600"/>
              </a:spcBef>
            </a:pPr>
            <a:r>
              <a:rPr lang="en-US" sz="2000" smtClean="0">
                <a:latin typeface="Calibri" pitchFamily="34" charset="0"/>
                <a:ea typeface="Calibri" pitchFamily="34" charset="0"/>
                <a:cs typeface="Arial" charset="0"/>
              </a:rPr>
              <a:t>   the 2017 Appropriation Act – Item 275(K)(1)(f) – was adopted</a:t>
            </a:r>
          </a:p>
          <a:p>
            <a:pPr eaLnBrk="1" hangingPunct="1">
              <a:lnSpc>
                <a:spcPts val="2000"/>
              </a:lnSpc>
              <a:spcBef>
                <a:spcPts val="600"/>
              </a:spcBef>
            </a:pPr>
            <a:endParaRPr lang="en-US" sz="2000" smtClean="0">
              <a:latin typeface="Calibri" pitchFamily="34" charset="0"/>
              <a:ea typeface="Calibri" pitchFamily="34" charset="0"/>
              <a:cs typeface="Arial" charset="0"/>
            </a:endParaRPr>
          </a:p>
          <a:p>
            <a:pPr eaLnBrk="1" hangingPunct="1">
              <a:lnSpc>
                <a:spcPts val="2000"/>
              </a:lnSpc>
              <a:spcBef>
                <a:spcPts val="1200"/>
              </a:spcBef>
              <a:buFont typeface="Arial" charset="0"/>
              <a:buChar char="•"/>
            </a:pPr>
            <a:r>
              <a:rPr lang="en-US" sz="2000" smtClean="0">
                <a:latin typeface="Calibri" pitchFamily="34" charset="0"/>
                <a:ea typeface="Calibri" pitchFamily="34" charset="0"/>
                <a:cs typeface="Arial" charset="0"/>
              </a:rPr>
              <a:t> Requires taxpayers to file and remit estimated payments electronically if:</a:t>
            </a:r>
          </a:p>
          <a:p>
            <a:pPr lvl="1" algn="l" eaLnBrk="1" hangingPunct="1">
              <a:lnSpc>
                <a:spcPts val="2000"/>
              </a:lnSpc>
              <a:spcBef>
                <a:spcPts val="1200"/>
              </a:spcBef>
              <a:buFont typeface="Courier New" pitchFamily="49" charset="0"/>
              <a:buChar char="o"/>
            </a:pPr>
            <a:r>
              <a:rPr lang="en-US" sz="2000" smtClean="0">
                <a:cs typeface="Arial" charset="0"/>
              </a:rPr>
              <a:t>  Any installment or extension payment exceeds $15,000 or</a:t>
            </a:r>
          </a:p>
          <a:p>
            <a:pPr lvl="1" algn="l" eaLnBrk="1" hangingPunct="1">
              <a:lnSpc>
                <a:spcPts val="2000"/>
              </a:lnSpc>
              <a:spcBef>
                <a:spcPts val="1200"/>
              </a:spcBef>
              <a:buFont typeface="Courier New" pitchFamily="49" charset="0"/>
              <a:buChar char="o"/>
            </a:pPr>
            <a:r>
              <a:rPr lang="en-US" sz="2000" smtClean="0">
                <a:cs typeface="Arial" charset="0"/>
              </a:rPr>
              <a:t>  The taxpayer’s total liability exceeds $60,000 in a taxable year</a:t>
            </a:r>
          </a:p>
          <a:p>
            <a:pPr eaLnBrk="1" hangingPunct="1">
              <a:spcBef>
                <a:spcPts val="600"/>
              </a:spcBef>
            </a:pPr>
            <a:endParaRPr lang="en-US" smtClean="0">
              <a:latin typeface="Arial" charset="0"/>
              <a:ea typeface="Calibri" pitchFamily="34" charset="0"/>
              <a:cs typeface="Calibri" pitchFamily="34" charset="0"/>
            </a:endParaRPr>
          </a:p>
          <a:p>
            <a:pPr eaLnBrk="1" hangingPunct="1">
              <a:spcBef>
                <a:spcPts val="600"/>
              </a:spcBef>
            </a:pPr>
            <a:endParaRPr lang="en-US" smtClean="0">
              <a:latin typeface="Arial"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3315" name="Title 1"/>
          <p:cNvSpPr txBox="1">
            <a:spLocks/>
          </p:cNvSpPr>
          <p:nvPr/>
        </p:nvSpPr>
        <p:spPr bwMode="auto">
          <a:xfrm>
            <a:off x="457200" y="274638"/>
            <a:ext cx="8229600" cy="1143000"/>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Electronic Filing / Payment Mandate for Certain Estimated Payments  </a:t>
            </a:r>
          </a:p>
        </p:txBody>
      </p:sp>
      <p:sp>
        <p:nvSpPr>
          <p:cNvPr id="5" name="Content Placeholder 2"/>
          <p:cNvSpPr>
            <a:spLocks noGrp="1"/>
          </p:cNvSpPr>
          <p:nvPr>
            <p:ph idx="1"/>
          </p:nvPr>
        </p:nvSpPr>
        <p:spPr>
          <a:xfrm>
            <a:off x="206375" y="1417638"/>
            <a:ext cx="8229600" cy="4525962"/>
          </a:xfrm>
        </p:spPr>
        <p:txBody>
          <a:bodyPr/>
          <a:lstStyle/>
          <a:p>
            <a:pPr marL="274320" lvl="1" algn="l" eaLnBrk="1" hangingPunct="1">
              <a:buFont typeface="Arial" pitchFamily="34" charset="0"/>
              <a:buChar char="•"/>
              <a:defRPr/>
            </a:pPr>
            <a:r>
              <a:rPr lang="en-US" sz="2400" dirty="0" smtClean="0">
                <a:latin typeface="Arial" pitchFamily="34" charset="0"/>
                <a:cs typeface="Arial" pitchFamily="34" charset="0"/>
              </a:rPr>
              <a:t> </a:t>
            </a:r>
            <a:r>
              <a:rPr lang="en-US" sz="2000" dirty="0" smtClean="0">
                <a:cs typeface="Arial" pitchFamily="34" charset="0"/>
              </a:rPr>
              <a:t>Virginia Tax recently sent letters to taxpayers who meet this requirement</a:t>
            </a:r>
          </a:p>
          <a:p>
            <a:pPr marL="274320" lvl="1" algn="l" eaLnBrk="1" hangingPunct="1">
              <a:defRPr/>
            </a:pPr>
            <a:r>
              <a:rPr lang="en-US" sz="2000" dirty="0" smtClean="0">
                <a:cs typeface="Arial" pitchFamily="34" charset="0"/>
              </a:rPr>
              <a:t>    effective with the estimated payments due June 15, 2017</a:t>
            </a:r>
          </a:p>
          <a:p>
            <a:pPr marL="274320" lvl="1" algn="l" eaLnBrk="1" hangingPunct="1">
              <a:defRPr/>
            </a:pPr>
            <a:endParaRPr lang="en-US" sz="1000" dirty="0" smtClean="0">
              <a:cs typeface="Arial" pitchFamily="34" charset="0"/>
            </a:endParaRPr>
          </a:p>
          <a:p>
            <a:pPr marL="274320" lvl="1" eaLnBrk="1" hangingPunct="1">
              <a:defRPr/>
            </a:pPr>
            <a:r>
              <a:rPr lang="en-US" sz="2000" b="1" dirty="0" smtClean="0">
                <a:cs typeface="Arial" pitchFamily="34" charset="0"/>
              </a:rPr>
              <a:t>Virginia Tax website homepage </a:t>
            </a:r>
            <a:r>
              <a:rPr lang="en-US" sz="2000" b="1" dirty="0" smtClean="0">
                <a:cs typeface="Arial" pitchFamily="34" charset="0"/>
                <a:hlinkClick r:id="rId2"/>
              </a:rPr>
              <a:t>https://www.tax.virginia/gov/</a:t>
            </a:r>
            <a:endParaRPr lang="en-US" sz="2000" b="1" dirty="0" smtClean="0">
              <a:cs typeface="Arial" pitchFamily="34" charset="0"/>
            </a:endParaRPr>
          </a:p>
          <a:p>
            <a:pPr marL="274320" lvl="1" algn="l" eaLnBrk="1" hangingPunct="1">
              <a:defRPr/>
            </a:pPr>
            <a:endParaRPr lang="en-US" sz="1000" dirty="0" smtClean="0">
              <a:cs typeface="Arial" pitchFamily="34" charset="0"/>
            </a:endParaRPr>
          </a:p>
          <a:p>
            <a:pPr marL="274320" lvl="1" algn="l" eaLnBrk="1" hangingPunct="1">
              <a:buFont typeface="Arial" pitchFamily="34" charset="0"/>
              <a:buChar char="•"/>
              <a:defRPr/>
            </a:pPr>
            <a:r>
              <a:rPr lang="en-US" sz="2000" dirty="0" smtClean="0">
                <a:cs typeface="Arial" pitchFamily="34" charset="0"/>
              </a:rPr>
              <a:t> If local offices receive estimated returns or payments that are subject to </a:t>
            </a:r>
          </a:p>
          <a:p>
            <a:pPr marL="274320" lvl="1" algn="l" eaLnBrk="1" hangingPunct="1">
              <a:defRPr/>
            </a:pPr>
            <a:r>
              <a:rPr lang="en-US" sz="2000" dirty="0" smtClean="0">
                <a:cs typeface="Arial" pitchFamily="34" charset="0"/>
              </a:rPr>
              <a:t>   the electronic mandate</a:t>
            </a:r>
          </a:p>
          <a:p>
            <a:pPr marL="1017270" lvl="3" algn="l" eaLnBrk="1" hangingPunct="1">
              <a:buFont typeface="Courier New" pitchFamily="49" charset="0"/>
              <a:buChar char="o"/>
              <a:defRPr/>
            </a:pPr>
            <a:r>
              <a:rPr lang="en-US" sz="1850" dirty="0" smtClean="0">
                <a:cs typeface="Arial" pitchFamily="34" charset="0"/>
              </a:rPr>
              <a:t>  Accept them as in the past</a:t>
            </a:r>
          </a:p>
          <a:p>
            <a:pPr marL="1017270" lvl="3" algn="l" eaLnBrk="1" hangingPunct="1">
              <a:buFont typeface="Courier New" pitchFamily="49" charset="0"/>
              <a:buChar char="o"/>
              <a:defRPr/>
            </a:pPr>
            <a:r>
              <a:rPr lang="en-US" sz="1850" dirty="0" smtClean="0">
                <a:cs typeface="Arial" pitchFamily="34" charset="0"/>
              </a:rPr>
              <a:t>  If possible notify the taxpayer of the new requirement</a:t>
            </a:r>
          </a:p>
          <a:p>
            <a:pPr lvl="1" eaLnBrk="1" hangingPunct="1">
              <a:defRPr/>
            </a:pPr>
            <a:endParaRPr lang="en-US" i="1" dirty="0" smtClean="0">
              <a:latin typeface="Arial" pitchFamily="34" charset="0"/>
              <a:cs typeface="Arial" pitchFamily="34" charset="0"/>
            </a:endParaRPr>
          </a:p>
          <a:p>
            <a:pPr lvl="1" eaLnBrk="1" hangingPunct="1">
              <a:defRPr/>
            </a:pPr>
            <a:endParaRPr lang="en-US"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4339" name="Title 1"/>
          <p:cNvSpPr txBox="1">
            <a:spLocks/>
          </p:cNvSpPr>
          <p:nvPr/>
        </p:nvSpPr>
        <p:spPr bwMode="auto">
          <a:xfrm>
            <a:off x="590550" y="274638"/>
            <a:ext cx="8229600" cy="898525"/>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EESMC – Local Estimated Payments</a:t>
            </a:r>
          </a:p>
        </p:txBody>
      </p:sp>
      <p:sp>
        <p:nvSpPr>
          <p:cNvPr id="14340" name="Content Placeholder 2"/>
          <p:cNvSpPr>
            <a:spLocks noGrp="1"/>
          </p:cNvSpPr>
          <p:nvPr>
            <p:ph idx="1"/>
          </p:nvPr>
        </p:nvSpPr>
        <p:spPr>
          <a:xfrm>
            <a:off x="457200" y="1317625"/>
            <a:ext cx="8229600" cy="2887663"/>
          </a:xfrm>
        </p:spPr>
        <p:txBody>
          <a:bodyPr/>
          <a:lstStyle/>
          <a:p>
            <a:pPr eaLnBrk="1" hangingPunct="1">
              <a:spcBef>
                <a:spcPct val="0"/>
              </a:spcBef>
              <a:buFont typeface="Arial" charset="0"/>
              <a:buChar char="•"/>
            </a:pPr>
            <a:r>
              <a:rPr lang="en-US" smtClean="0">
                <a:latin typeface="Calibri" pitchFamily="34" charset="0"/>
                <a:ea typeface="Calibri" pitchFamily="34" charset="0"/>
                <a:cs typeface="Arial" charset="0"/>
              </a:rPr>
              <a:t> </a:t>
            </a:r>
            <a:r>
              <a:rPr lang="en-US" sz="2400" smtClean="0">
                <a:latin typeface="Calibri" pitchFamily="34" charset="0"/>
                <a:ea typeface="Calibri" pitchFamily="34" charset="0"/>
                <a:cs typeface="Arial" charset="0"/>
              </a:rPr>
              <a:t>Process of converting from paper to electronic</a:t>
            </a:r>
          </a:p>
          <a:p>
            <a:pPr eaLnBrk="1" hangingPunct="1">
              <a:spcBef>
                <a:spcPct val="0"/>
              </a:spcBef>
            </a:pPr>
            <a:r>
              <a:rPr lang="en-US" sz="2400" smtClean="0">
                <a:latin typeface="Calibri" pitchFamily="34" charset="0"/>
                <a:ea typeface="Calibri" pitchFamily="34" charset="0"/>
                <a:cs typeface="Arial" charset="0"/>
              </a:rPr>
              <a:t>   began on July 1, 2015</a:t>
            </a:r>
          </a:p>
          <a:p>
            <a:pPr eaLnBrk="1" hangingPunct="1">
              <a:spcBef>
                <a:spcPct val="0"/>
              </a:spcBef>
              <a:buFont typeface="Arial" charset="0"/>
              <a:buChar char="•"/>
            </a:pPr>
            <a:r>
              <a:rPr lang="en-US" sz="2400" smtClean="0">
                <a:latin typeface="Calibri" pitchFamily="34" charset="0"/>
                <a:ea typeface="Calibri" pitchFamily="34" charset="0"/>
                <a:cs typeface="Arial" charset="0"/>
              </a:rPr>
              <a:t> Majority of Treasurers have converted</a:t>
            </a:r>
          </a:p>
          <a:p>
            <a:pPr eaLnBrk="1" hangingPunct="1">
              <a:spcBef>
                <a:spcPct val="0"/>
              </a:spcBef>
              <a:buFont typeface="Arial" charset="0"/>
              <a:buChar char="•"/>
            </a:pPr>
            <a:r>
              <a:rPr lang="en-US" sz="2400" smtClean="0">
                <a:latin typeface="Calibri" pitchFamily="34" charset="0"/>
                <a:ea typeface="Calibri" pitchFamily="34" charset="0"/>
                <a:cs typeface="Arial" charset="0"/>
              </a:rPr>
              <a:t> EESMC plus conversion to Cardinal has enabled us</a:t>
            </a:r>
          </a:p>
          <a:p>
            <a:pPr eaLnBrk="1" hangingPunct="1">
              <a:spcBef>
                <a:spcPct val="0"/>
              </a:spcBef>
            </a:pPr>
            <a:r>
              <a:rPr lang="en-US" sz="2400" smtClean="0">
                <a:latin typeface="Calibri" pitchFamily="34" charset="0"/>
                <a:ea typeface="Calibri" pitchFamily="34" charset="0"/>
                <a:cs typeface="Arial" charset="0"/>
              </a:rPr>
              <a:t>  to discontinue estimated advicing each month </a:t>
            </a:r>
          </a:p>
          <a:p>
            <a:pPr eaLnBrk="1" hangingPunct="1">
              <a:spcBef>
                <a:spcPct val="0"/>
              </a:spcBef>
            </a:pPr>
            <a:r>
              <a:rPr lang="en-US" sz="2400" smtClean="0">
                <a:latin typeface="Calibri" pitchFamily="34" charset="0"/>
                <a:ea typeface="Calibri" pitchFamily="34" charset="0"/>
                <a:cs typeface="Arial" charset="0"/>
              </a:rPr>
              <a:t>  (Announcement  sent September 15, 2016)</a:t>
            </a:r>
          </a:p>
          <a:p>
            <a:pPr eaLnBrk="1" hangingPunct="1">
              <a:spcBef>
                <a:spcPct val="0"/>
              </a:spcBef>
            </a:pPr>
            <a:endParaRPr lang="en-US" sz="2800" smtClean="0">
              <a:latin typeface="Arial"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5363" name="Title 1"/>
          <p:cNvSpPr txBox="1">
            <a:spLocks/>
          </p:cNvSpPr>
          <p:nvPr/>
        </p:nvSpPr>
        <p:spPr bwMode="auto">
          <a:xfrm>
            <a:off x="333375" y="379413"/>
            <a:ext cx="8229600" cy="642937"/>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EESMC – No more Advicing </a:t>
            </a:r>
          </a:p>
        </p:txBody>
      </p:sp>
      <p:sp>
        <p:nvSpPr>
          <p:cNvPr id="15364" name="Content Placeholder 2"/>
          <p:cNvSpPr>
            <a:spLocks noGrp="1"/>
          </p:cNvSpPr>
          <p:nvPr>
            <p:ph idx="1"/>
          </p:nvPr>
        </p:nvSpPr>
        <p:spPr>
          <a:xfrm>
            <a:off x="457200" y="1182688"/>
            <a:ext cx="8229600" cy="3276600"/>
          </a:xfrm>
        </p:spPr>
        <p:txBody>
          <a:bodyPr/>
          <a:lstStyle/>
          <a:p>
            <a:pPr marL="346075" lvl="1" indent="-346075" algn="l" eaLnBrk="1" hangingPunct="1">
              <a:buFont typeface="Arial" charset="0"/>
              <a:buChar char="•"/>
            </a:pPr>
            <a:r>
              <a:rPr lang="en-US" sz="2400" smtClean="0">
                <a:latin typeface="Arial" charset="0"/>
                <a:cs typeface="Arial" charset="0"/>
              </a:rPr>
              <a:t>You will now be able to reference our Cardinal entries and compare them to each of your deposit certificate collection totals for balancing purposes at the end of each month on your RAR721 Report </a:t>
            </a:r>
          </a:p>
          <a:p>
            <a:pPr marL="346075" lvl="1" indent="-346075" algn="l" eaLnBrk="1" hangingPunct="1">
              <a:buFont typeface="Arial" charset="0"/>
              <a:buChar char="•"/>
            </a:pPr>
            <a:endParaRPr lang="en-US" sz="1200" smtClean="0">
              <a:latin typeface="Arial" charset="0"/>
              <a:cs typeface="Arial" charset="0"/>
            </a:endParaRPr>
          </a:p>
          <a:p>
            <a:pPr marL="346075" lvl="1" indent="-346075" algn="l" eaLnBrk="1" hangingPunct="1">
              <a:buFont typeface="Arial" charset="0"/>
              <a:buChar char="•"/>
            </a:pPr>
            <a:r>
              <a:rPr lang="en-US" sz="2400" smtClean="0">
                <a:latin typeface="Arial" charset="0"/>
                <a:cs typeface="Arial" charset="0"/>
              </a:rPr>
              <a:t>If you find that you are out-of-balance, my staff (Bertha Baskerville) will assist you in the same way she would have, had  you been presented with an advice  </a:t>
            </a:r>
          </a:p>
          <a:p>
            <a:pPr marL="346075" indent="-346075" eaLnBrk="1" hangingPunct="1">
              <a:spcBef>
                <a:spcPct val="0"/>
              </a:spcBef>
              <a:buFont typeface="Arial" charset="0"/>
              <a:buChar char="•"/>
            </a:pPr>
            <a:endParaRPr lang="en-US" sz="2800" smtClean="0">
              <a:latin typeface="Arial"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6387" name="Title 1"/>
          <p:cNvSpPr txBox="1">
            <a:spLocks/>
          </p:cNvSpPr>
          <p:nvPr/>
        </p:nvSpPr>
        <p:spPr bwMode="auto">
          <a:xfrm>
            <a:off x="457200" y="20638"/>
            <a:ext cx="8229600" cy="815975"/>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Missing Estimated Payments</a:t>
            </a:r>
          </a:p>
        </p:txBody>
      </p:sp>
      <p:sp>
        <p:nvSpPr>
          <p:cNvPr id="5" name="Content Placeholder 2"/>
          <p:cNvSpPr>
            <a:spLocks noGrp="1"/>
          </p:cNvSpPr>
          <p:nvPr>
            <p:ph idx="1"/>
          </p:nvPr>
        </p:nvSpPr>
        <p:spPr>
          <a:xfrm>
            <a:off x="457200" y="836613"/>
            <a:ext cx="8229600" cy="3622675"/>
          </a:xfrm>
        </p:spPr>
        <p:txBody>
          <a:bodyPr/>
          <a:lstStyle/>
          <a:p>
            <a:pPr eaLnBrk="1" hangingPunct="1">
              <a:lnSpc>
                <a:spcPts val="3000"/>
              </a:lnSpc>
              <a:buFont typeface="Arial" pitchFamily="34" charset="0"/>
              <a:buChar char="•"/>
              <a:defRPr/>
            </a:pPr>
            <a:r>
              <a:rPr lang="en-US" sz="2000" dirty="0" smtClean="0">
                <a:latin typeface="+mj-lt"/>
                <a:cs typeface="Arial" pitchFamily="34" charset="0"/>
              </a:rPr>
              <a:t> </a:t>
            </a:r>
            <a:r>
              <a:rPr lang="en-US" sz="2000" dirty="0" err="1" smtClean="0">
                <a:latin typeface="+mj-lt"/>
                <a:cs typeface="Arial" pitchFamily="34" charset="0"/>
              </a:rPr>
              <a:t>Gov.delivery</a:t>
            </a:r>
            <a:r>
              <a:rPr lang="en-US" sz="2000" dirty="0" smtClean="0">
                <a:latin typeface="+mj-lt"/>
                <a:cs typeface="Arial" pitchFamily="34" charset="0"/>
              </a:rPr>
              <a:t> announcement</a:t>
            </a:r>
            <a:r>
              <a:rPr lang="en-US" sz="2000" dirty="0" smtClean="0">
                <a:solidFill>
                  <a:srgbClr val="FF0000"/>
                </a:solidFill>
                <a:latin typeface="+mj-lt"/>
                <a:cs typeface="Arial" pitchFamily="34" charset="0"/>
              </a:rPr>
              <a:t> </a:t>
            </a:r>
            <a:r>
              <a:rPr lang="en-US" sz="2000" dirty="0" smtClean="0">
                <a:latin typeface="+mj-lt"/>
                <a:cs typeface="Arial" pitchFamily="34" charset="0"/>
              </a:rPr>
              <a:t>was sent March 8, 2017 alerting local offices </a:t>
            </a:r>
          </a:p>
          <a:p>
            <a:pPr eaLnBrk="1" hangingPunct="1">
              <a:lnSpc>
                <a:spcPts val="3000"/>
              </a:lnSpc>
              <a:defRPr/>
            </a:pPr>
            <a:r>
              <a:rPr lang="en-US" sz="2000" dirty="0" smtClean="0">
                <a:latin typeface="+mj-lt"/>
                <a:cs typeface="Arial" pitchFamily="34" charset="0"/>
              </a:rPr>
              <a:t>   about this problem</a:t>
            </a:r>
            <a:endParaRPr lang="en-US" sz="2000" dirty="0" smtClean="0">
              <a:solidFill>
                <a:srgbClr val="FF0000"/>
              </a:solidFill>
              <a:latin typeface="+mj-lt"/>
              <a:cs typeface="Arial" pitchFamily="34" charset="0"/>
            </a:endParaRPr>
          </a:p>
          <a:p>
            <a:pPr eaLnBrk="1" hangingPunct="1">
              <a:buFont typeface="Arial" pitchFamily="34" charset="0"/>
              <a:buChar char="•"/>
              <a:defRPr/>
            </a:pPr>
            <a:r>
              <a:rPr lang="en-US" sz="2000" dirty="0" smtClean="0">
                <a:latin typeface="+mj-lt"/>
                <a:cs typeface="Arial" pitchFamily="34" charset="0"/>
              </a:rPr>
              <a:t> File Issues Identified:</a:t>
            </a:r>
          </a:p>
          <a:p>
            <a:pPr lvl="1" algn="l" eaLnBrk="1" hangingPunct="1">
              <a:buFont typeface="Courier New" pitchFamily="49" charset="0"/>
              <a:buChar char="o"/>
              <a:defRPr/>
            </a:pPr>
            <a:r>
              <a:rPr lang="en-US" sz="2000" dirty="0" smtClean="0">
                <a:latin typeface="+mj-lt"/>
                <a:cs typeface="Arial" pitchFamily="34" charset="0"/>
              </a:rPr>
              <a:t> Estimated payment data files transmitted to TAX  electronically by the </a:t>
            </a:r>
          </a:p>
          <a:p>
            <a:pPr lvl="1" algn="l" eaLnBrk="1" hangingPunct="1">
              <a:defRPr/>
            </a:pPr>
            <a:r>
              <a:rPr lang="en-US" sz="2000" dirty="0" smtClean="0">
                <a:latin typeface="+mj-lt"/>
                <a:cs typeface="Arial" pitchFamily="34" charset="0"/>
              </a:rPr>
              <a:t>    Treasurers’ offices rejected, in many cases, but were not corrected and</a:t>
            </a:r>
          </a:p>
          <a:p>
            <a:pPr lvl="1" algn="l" eaLnBrk="1" hangingPunct="1">
              <a:defRPr/>
            </a:pPr>
            <a:r>
              <a:rPr lang="en-US" sz="2000" dirty="0" smtClean="0">
                <a:latin typeface="+mj-lt"/>
                <a:cs typeface="Arial" pitchFamily="34" charset="0"/>
              </a:rPr>
              <a:t>     resubmitted for handling</a:t>
            </a:r>
          </a:p>
          <a:p>
            <a:pPr lvl="1" algn="l" eaLnBrk="1" hangingPunct="1">
              <a:buFont typeface="Courier New" pitchFamily="49" charset="0"/>
              <a:buChar char="o"/>
              <a:defRPr/>
            </a:pPr>
            <a:r>
              <a:rPr lang="en-US" sz="2000" dirty="0" smtClean="0">
                <a:latin typeface="+mj-lt"/>
                <a:cs typeface="Arial" pitchFamily="34" charset="0"/>
              </a:rPr>
              <a:t>  Data files were not transmitted</a:t>
            </a:r>
          </a:p>
          <a:p>
            <a:pPr lvl="1" algn="l" eaLnBrk="1" hangingPunct="1">
              <a:buFont typeface="Courier New" pitchFamily="49" charset="0"/>
              <a:buChar char="o"/>
              <a:defRPr/>
            </a:pPr>
            <a:endParaRPr lang="en-US" sz="800" dirty="0" smtClean="0">
              <a:latin typeface="+mj-lt"/>
              <a:cs typeface="Arial" pitchFamily="34" charset="0"/>
            </a:endParaRPr>
          </a:p>
          <a:p>
            <a:pPr eaLnBrk="1" hangingPunct="1">
              <a:lnSpc>
                <a:spcPts val="3000"/>
              </a:lnSpc>
              <a:buFont typeface="Arial" pitchFamily="34" charset="0"/>
              <a:buChar char="•"/>
              <a:defRPr/>
            </a:pPr>
            <a:r>
              <a:rPr lang="en-US" sz="2000" b="1" dirty="0" smtClean="0">
                <a:solidFill>
                  <a:srgbClr val="FF0000"/>
                </a:solidFill>
                <a:latin typeface="+mj-lt"/>
                <a:cs typeface="Arial" pitchFamily="34" charset="0"/>
              </a:rPr>
              <a:t> Once a deposit is made, it is imperative that the accompanying estimated </a:t>
            </a:r>
          </a:p>
          <a:p>
            <a:pPr eaLnBrk="1" hangingPunct="1">
              <a:lnSpc>
                <a:spcPts val="3000"/>
              </a:lnSpc>
              <a:defRPr/>
            </a:pPr>
            <a:r>
              <a:rPr lang="en-US" sz="2000" b="1" dirty="0" smtClean="0">
                <a:solidFill>
                  <a:srgbClr val="FF0000"/>
                </a:solidFill>
                <a:latin typeface="+mj-lt"/>
                <a:cs typeface="Arial" pitchFamily="34" charset="0"/>
              </a:rPr>
              <a:t>  data file be transmitted to TAX and traced until the file fully processes </a:t>
            </a:r>
            <a:r>
              <a:rPr lang="en-US" sz="2000" dirty="0" smtClean="0">
                <a:solidFill>
                  <a:srgbClr val="FF0000"/>
                </a:solidFill>
                <a:latin typeface="+mj-lt"/>
                <a:cs typeface="Arial" pitchFamily="34" charset="0"/>
              </a:rPr>
              <a:t> </a:t>
            </a:r>
          </a:p>
          <a:p>
            <a:pPr eaLnBrk="1" hangingPunct="1">
              <a:defRPr/>
            </a:pPr>
            <a:endParaRPr lang="en-US" dirty="0" smtClean="0">
              <a:latin typeface="Arial" pitchFamily="34" charset="0"/>
              <a:cs typeface="Arial" pitchFamily="34" charset="0"/>
            </a:endParaRPr>
          </a:p>
          <a:p>
            <a:pPr eaLnBrk="1" hangingPunct="1">
              <a:defRPr/>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7411" name="Title 1"/>
          <p:cNvSpPr txBox="1">
            <a:spLocks/>
          </p:cNvSpPr>
          <p:nvPr/>
        </p:nvSpPr>
        <p:spPr bwMode="auto">
          <a:xfrm>
            <a:off x="457200" y="274638"/>
            <a:ext cx="8229600" cy="500062"/>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Locate Your Messages</a:t>
            </a:r>
          </a:p>
        </p:txBody>
      </p:sp>
      <p:sp>
        <p:nvSpPr>
          <p:cNvPr id="17412" name="Content Placeholder 2"/>
          <p:cNvSpPr>
            <a:spLocks noGrp="1"/>
          </p:cNvSpPr>
          <p:nvPr>
            <p:ph idx="1"/>
          </p:nvPr>
        </p:nvSpPr>
        <p:spPr>
          <a:xfrm>
            <a:off x="317500" y="774700"/>
            <a:ext cx="8369300" cy="3684588"/>
          </a:xfrm>
        </p:spPr>
        <p:txBody>
          <a:bodyPr/>
          <a:lstStyle/>
          <a:p>
            <a:pPr eaLnBrk="1" hangingPunct="1">
              <a:spcBef>
                <a:spcPct val="0"/>
              </a:spcBef>
            </a:pPr>
            <a:r>
              <a:rPr lang="en-US" sz="1800" b="1" smtClean="0">
                <a:latin typeface="Calibri" pitchFamily="34" charset="0"/>
                <a:ea typeface="Calibri" pitchFamily="34" charset="0"/>
                <a:cs typeface="Arial" charset="0"/>
              </a:rPr>
              <a:t>Secure Message Communications in EESMC</a:t>
            </a:r>
            <a:r>
              <a:rPr lang="en-US" sz="1800" smtClean="0">
                <a:latin typeface="Calibri" pitchFamily="34" charset="0"/>
                <a:ea typeface="Calibri" pitchFamily="34" charset="0"/>
                <a:cs typeface="Arial" charset="0"/>
              </a:rPr>
              <a:t>: </a:t>
            </a:r>
            <a:endParaRPr lang="en-US" sz="1000" smtClean="0">
              <a:latin typeface="Calibri" pitchFamily="34" charset="0"/>
              <a:ea typeface="Calibri" pitchFamily="34" charset="0"/>
              <a:cs typeface="Arial" charset="0"/>
            </a:endParaRPr>
          </a:p>
          <a:p>
            <a:pPr eaLnBrk="1" hangingPunct="1">
              <a:lnSpc>
                <a:spcPts val="2000"/>
              </a:lnSpc>
              <a:spcBef>
                <a:spcPct val="0"/>
              </a:spcBef>
              <a:buFont typeface="Arial" charset="0"/>
              <a:buChar char="•"/>
            </a:pPr>
            <a:r>
              <a:rPr lang="en-US" sz="1800" smtClean="0">
                <a:latin typeface="Calibri" pitchFamily="34" charset="0"/>
                <a:ea typeface="Calibri" pitchFamily="34" charset="0"/>
                <a:cs typeface="Arial" charset="0"/>
              </a:rPr>
              <a:t>  Local estimated files uploaded to TAX’s secure server during the day are generally</a:t>
            </a:r>
          </a:p>
          <a:p>
            <a:pPr eaLnBrk="1" hangingPunct="1">
              <a:lnSpc>
                <a:spcPts val="2000"/>
              </a:lnSpc>
              <a:spcBef>
                <a:spcPct val="0"/>
              </a:spcBef>
            </a:pPr>
            <a:r>
              <a:rPr lang="en-US" sz="1800" smtClean="0">
                <a:latin typeface="Calibri" pitchFamily="34" charset="0"/>
                <a:ea typeface="Calibri" pitchFamily="34" charset="0"/>
                <a:cs typeface="Arial" charset="0"/>
              </a:rPr>
              <a:t>    submitted for processing that night </a:t>
            </a:r>
          </a:p>
          <a:p>
            <a:pPr lvl="1" algn="l" eaLnBrk="1" hangingPunct="1">
              <a:lnSpc>
                <a:spcPts val="2000"/>
              </a:lnSpc>
              <a:buFont typeface="Courier New" pitchFamily="49" charset="0"/>
              <a:buChar char="o"/>
            </a:pPr>
            <a:r>
              <a:rPr lang="en-US" sz="1800" smtClean="0">
                <a:cs typeface="Arial" charset="0"/>
              </a:rPr>
              <a:t> If a file rejects, a rejected error file notification is sent to the individual </a:t>
            </a:r>
            <a:r>
              <a:rPr lang="en-US" sz="1800" b="1" smtClean="0">
                <a:cs typeface="Arial" charset="0"/>
              </a:rPr>
              <a:t>who </a:t>
            </a:r>
          </a:p>
          <a:p>
            <a:pPr lvl="1" algn="l" eaLnBrk="1" hangingPunct="1">
              <a:lnSpc>
                <a:spcPts val="2000"/>
              </a:lnSpc>
            </a:pPr>
            <a:r>
              <a:rPr lang="en-US" sz="1800" b="1" smtClean="0">
                <a:cs typeface="Arial" charset="0"/>
              </a:rPr>
              <a:t>    originally uploaded the file.   </a:t>
            </a:r>
            <a:r>
              <a:rPr lang="en-US" sz="1800" smtClean="0">
                <a:cs typeface="Arial" charset="0"/>
              </a:rPr>
              <a:t>The notification should be reviewed in </a:t>
            </a:r>
            <a:r>
              <a:rPr lang="en-US" sz="1800" smtClean="0">
                <a:solidFill>
                  <a:srgbClr val="FF0000"/>
                </a:solidFill>
                <a:cs typeface="Arial" charset="0"/>
              </a:rPr>
              <a:t>that </a:t>
            </a:r>
          </a:p>
          <a:p>
            <a:pPr lvl="1" algn="l" eaLnBrk="1" hangingPunct="1">
              <a:lnSpc>
                <a:spcPts val="2000"/>
              </a:lnSpc>
            </a:pPr>
            <a:r>
              <a:rPr lang="en-US" sz="1800" smtClean="0">
                <a:solidFill>
                  <a:srgbClr val="FF0000"/>
                </a:solidFill>
                <a:cs typeface="Arial" charset="0"/>
              </a:rPr>
              <a:t>    individual’s </a:t>
            </a:r>
            <a:r>
              <a:rPr lang="en-US" sz="1800" smtClean="0">
                <a:cs typeface="Arial" charset="0"/>
              </a:rPr>
              <a:t>EESMC “Inbox” </a:t>
            </a:r>
            <a:r>
              <a:rPr lang="en-US" sz="2000" smtClean="0">
                <a:cs typeface="Arial" charset="0"/>
              </a:rPr>
              <a:t> </a:t>
            </a:r>
          </a:p>
          <a:p>
            <a:pPr lvl="1" algn="l" eaLnBrk="1" hangingPunct="1">
              <a:spcBef>
                <a:spcPct val="0"/>
              </a:spcBef>
              <a:buFont typeface="Courier New" pitchFamily="49" charset="0"/>
              <a:buChar char="o"/>
            </a:pPr>
            <a:r>
              <a:rPr lang="en-US" sz="1800" smtClean="0">
                <a:cs typeface="Arial" charset="0"/>
              </a:rPr>
              <a:t> If the secure message is not opened or viewed by the recipient within a specific </a:t>
            </a:r>
          </a:p>
          <a:p>
            <a:pPr lvl="1" algn="l" eaLnBrk="1" hangingPunct="1">
              <a:spcBef>
                <a:spcPct val="0"/>
              </a:spcBef>
            </a:pPr>
            <a:r>
              <a:rPr lang="en-US" sz="1800" smtClean="0">
                <a:cs typeface="Arial" charset="0"/>
              </a:rPr>
              <a:t>    timeframe, a reminder email  is automatically sent to the individual who uploaded</a:t>
            </a:r>
          </a:p>
          <a:p>
            <a:pPr lvl="1" algn="l" eaLnBrk="1" hangingPunct="1">
              <a:spcBef>
                <a:spcPct val="0"/>
              </a:spcBef>
            </a:pPr>
            <a:r>
              <a:rPr lang="en-US" sz="1800" smtClean="0">
                <a:cs typeface="Arial" charset="0"/>
              </a:rPr>
              <a:t>    the file regarding the rejected file </a:t>
            </a:r>
          </a:p>
          <a:p>
            <a:pPr lvl="1" algn="l" eaLnBrk="1" hangingPunct="1">
              <a:spcBef>
                <a:spcPct val="0"/>
              </a:spcBef>
            </a:pPr>
            <a:endParaRPr lang="en-US" sz="800" smtClean="0">
              <a:cs typeface="Arial" charset="0"/>
            </a:endParaRPr>
          </a:p>
          <a:p>
            <a:pPr eaLnBrk="1" hangingPunct="1">
              <a:lnSpc>
                <a:spcPts val="2000"/>
              </a:lnSpc>
              <a:spcBef>
                <a:spcPct val="0"/>
              </a:spcBef>
              <a:buFont typeface="Arial" charset="0"/>
              <a:buChar char="•"/>
            </a:pPr>
            <a:r>
              <a:rPr lang="en-US" sz="1800" smtClean="0">
                <a:latin typeface="Calibri" pitchFamily="34" charset="0"/>
                <a:ea typeface="Calibri" pitchFamily="34" charset="0"/>
                <a:cs typeface="Calibri" pitchFamily="34" charset="0"/>
              </a:rPr>
              <a:t>  Please refer to page 7 in TARP’s </a:t>
            </a:r>
            <a:r>
              <a:rPr lang="en-US" sz="1800" b="1" u="sng" smtClean="0">
                <a:latin typeface="Calibri" pitchFamily="34" charset="0"/>
                <a:ea typeface="Calibri" pitchFamily="34" charset="0"/>
                <a:cs typeface="Calibri" pitchFamily="34" charset="0"/>
                <a:hlinkClick r:id="rId2"/>
              </a:rPr>
              <a:t>EESMC User Guide</a:t>
            </a:r>
            <a:r>
              <a:rPr lang="en-US" sz="1800" b="1" smtClean="0">
                <a:latin typeface="Calibri" pitchFamily="34" charset="0"/>
                <a:ea typeface="Calibri" pitchFamily="34" charset="0"/>
                <a:cs typeface="Calibri" pitchFamily="34" charset="0"/>
              </a:rPr>
              <a:t> </a:t>
            </a:r>
            <a:r>
              <a:rPr lang="en-US" sz="1800" smtClean="0">
                <a:latin typeface="Calibri" pitchFamily="34" charset="0"/>
                <a:ea typeface="Calibri" pitchFamily="34" charset="0"/>
                <a:cs typeface="Calibri" pitchFamily="34" charset="0"/>
              </a:rPr>
              <a:t>for explanation regarding how to </a:t>
            </a:r>
          </a:p>
          <a:p>
            <a:pPr eaLnBrk="1" hangingPunct="1">
              <a:lnSpc>
                <a:spcPts val="2000"/>
              </a:lnSpc>
              <a:spcBef>
                <a:spcPct val="0"/>
              </a:spcBef>
            </a:pPr>
            <a:r>
              <a:rPr lang="en-US" sz="1800" smtClean="0">
                <a:latin typeface="Calibri" pitchFamily="34" charset="0"/>
                <a:ea typeface="Calibri" pitchFamily="34" charset="0"/>
                <a:cs typeface="Calibri" pitchFamily="34" charset="0"/>
              </a:rPr>
              <a:t>   access these EESMC messages </a:t>
            </a:r>
          </a:p>
          <a:p>
            <a:pPr eaLnBrk="1" hangingPunct="1">
              <a:spcBef>
                <a:spcPts val="1200"/>
              </a:spcBef>
            </a:pPr>
            <a:endParaRPr lang="en-US" smtClean="0">
              <a:latin typeface="Arial"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pic>
        <p:nvPicPr>
          <p:cNvPr id="18435" name="Picture 8" descr="C:\Users\odl10689\AppData\Local\Microsoft\Windows\Temporary Internet Files\Content.Outlook\LBRHGNO1\EESMC Screen From User Guide.JPG"/>
          <p:cNvPicPr>
            <a:picLocks noChangeAspect="1" noChangeArrowheads="1"/>
          </p:cNvPicPr>
          <p:nvPr/>
        </p:nvPicPr>
        <p:blipFill>
          <a:blip r:embed="rId2"/>
          <a:srcRect/>
          <a:stretch>
            <a:fillRect/>
          </a:stretch>
        </p:blipFill>
        <p:spPr bwMode="auto">
          <a:xfrm>
            <a:off x="1695450" y="860425"/>
            <a:ext cx="5753100" cy="3419475"/>
          </a:xfrm>
          <a:prstGeom prst="rect">
            <a:avLst/>
          </a:prstGeom>
          <a:noFill/>
          <a:ln w="9525">
            <a:noFill/>
            <a:miter lim="800000"/>
            <a:headEnd/>
            <a:tailEnd/>
          </a:ln>
        </p:spPr>
      </p:pic>
      <p:sp>
        <p:nvSpPr>
          <p:cNvPr id="18436" name="Title 1"/>
          <p:cNvSpPr txBox="1">
            <a:spLocks/>
          </p:cNvSpPr>
          <p:nvPr/>
        </p:nvSpPr>
        <p:spPr bwMode="auto">
          <a:xfrm>
            <a:off x="457200" y="165100"/>
            <a:ext cx="8229600" cy="601663"/>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Check Every Day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9459" name="Title 1"/>
          <p:cNvSpPr txBox="1">
            <a:spLocks/>
          </p:cNvSpPr>
          <p:nvPr/>
        </p:nvSpPr>
        <p:spPr bwMode="auto">
          <a:xfrm>
            <a:off x="457200" y="149225"/>
            <a:ext cx="8229600" cy="749300"/>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Check the 291.0 Report</a:t>
            </a:r>
          </a:p>
        </p:txBody>
      </p:sp>
      <p:sp>
        <p:nvSpPr>
          <p:cNvPr id="5" name="Content Placeholder 2"/>
          <p:cNvSpPr>
            <a:spLocks noGrp="1"/>
          </p:cNvSpPr>
          <p:nvPr>
            <p:ph idx="1"/>
          </p:nvPr>
        </p:nvSpPr>
        <p:spPr>
          <a:xfrm>
            <a:off x="317500" y="898525"/>
            <a:ext cx="8229600" cy="3427413"/>
          </a:xfrm>
        </p:spPr>
        <p:txBody>
          <a:bodyPr/>
          <a:lstStyle/>
          <a:p>
            <a:pPr eaLnBrk="1" hangingPunct="1">
              <a:lnSpc>
                <a:spcPts val="2000"/>
              </a:lnSpc>
              <a:spcBef>
                <a:spcPts val="1200"/>
              </a:spcBef>
              <a:buFont typeface="Arial" pitchFamily="34" charset="0"/>
              <a:buChar char="•"/>
              <a:defRPr/>
            </a:pPr>
            <a:r>
              <a:rPr lang="en-US" sz="2800" dirty="0" smtClean="0">
                <a:latin typeface="+mj-lt"/>
                <a:cs typeface="Arial" pitchFamily="34" charset="0"/>
              </a:rPr>
              <a:t> Weekly report </a:t>
            </a:r>
          </a:p>
          <a:p>
            <a:pPr eaLnBrk="1" hangingPunct="1">
              <a:lnSpc>
                <a:spcPts val="2000"/>
              </a:lnSpc>
              <a:spcBef>
                <a:spcPts val="1200"/>
              </a:spcBef>
              <a:defRPr/>
            </a:pPr>
            <a:endParaRPr lang="en-US" sz="2800" dirty="0" smtClean="0">
              <a:latin typeface="+mj-lt"/>
              <a:cs typeface="Arial" pitchFamily="34" charset="0"/>
            </a:endParaRPr>
          </a:p>
          <a:p>
            <a:pPr eaLnBrk="1" hangingPunct="1">
              <a:lnSpc>
                <a:spcPts val="2000"/>
              </a:lnSpc>
              <a:spcBef>
                <a:spcPts val="1200"/>
              </a:spcBef>
              <a:buFont typeface="Arial" pitchFamily="34" charset="0"/>
              <a:buChar char="•"/>
              <a:defRPr/>
            </a:pPr>
            <a:r>
              <a:rPr lang="en-US" sz="2800" dirty="0" smtClean="0">
                <a:latin typeface="+mj-lt"/>
                <a:cs typeface="Arial" pitchFamily="34" charset="0"/>
              </a:rPr>
              <a:t> Lists every EESMC file which has been uploaded the </a:t>
            </a:r>
          </a:p>
          <a:p>
            <a:pPr eaLnBrk="1" hangingPunct="1">
              <a:lnSpc>
                <a:spcPts val="2000"/>
              </a:lnSpc>
              <a:spcBef>
                <a:spcPts val="1200"/>
              </a:spcBef>
              <a:defRPr/>
            </a:pPr>
            <a:r>
              <a:rPr lang="en-US" sz="2800" dirty="0" smtClean="0">
                <a:latin typeface="+mj-lt"/>
                <a:cs typeface="Arial" pitchFamily="34" charset="0"/>
              </a:rPr>
              <a:t>   previous week (Tab 1) as well as each file that was</a:t>
            </a:r>
          </a:p>
          <a:p>
            <a:pPr eaLnBrk="1" hangingPunct="1">
              <a:lnSpc>
                <a:spcPts val="2000"/>
              </a:lnSpc>
              <a:spcBef>
                <a:spcPts val="1200"/>
              </a:spcBef>
              <a:defRPr/>
            </a:pPr>
            <a:r>
              <a:rPr lang="en-US" sz="2800" dirty="0" smtClean="0">
                <a:latin typeface="+mj-lt"/>
                <a:cs typeface="Arial" pitchFamily="34" charset="0"/>
              </a:rPr>
              <a:t>   returned to your office with errors (Tab 4)  </a:t>
            </a:r>
          </a:p>
          <a:p>
            <a:pPr eaLnBrk="1" hangingPunct="1">
              <a:lnSpc>
                <a:spcPts val="2000"/>
              </a:lnSpc>
              <a:spcBef>
                <a:spcPts val="1200"/>
              </a:spcBef>
              <a:defRPr/>
            </a:pPr>
            <a:endParaRPr lang="en-US" sz="2800" dirty="0" smtClean="0">
              <a:latin typeface="+mj-lt"/>
              <a:cs typeface="Arial" pitchFamily="34" charset="0"/>
            </a:endParaRPr>
          </a:p>
          <a:p>
            <a:pPr eaLnBrk="1" hangingPunct="1">
              <a:lnSpc>
                <a:spcPts val="2000"/>
              </a:lnSpc>
              <a:spcBef>
                <a:spcPts val="1200"/>
              </a:spcBef>
              <a:buFont typeface="Arial" pitchFamily="34" charset="0"/>
              <a:buChar char="•"/>
              <a:defRPr/>
            </a:pPr>
            <a:r>
              <a:rPr lang="en-US" sz="2800" dirty="0" smtClean="0">
                <a:latin typeface="+mj-lt"/>
                <a:cs typeface="Arial" pitchFamily="34" charset="0"/>
              </a:rPr>
              <a:t> Use this report to make sure you have a file that </a:t>
            </a:r>
          </a:p>
          <a:p>
            <a:pPr eaLnBrk="1" hangingPunct="1">
              <a:lnSpc>
                <a:spcPts val="2000"/>
              </a:lnSpc>
              <a:spcBef>
                <a:spcPts val="1200"/>
              </a:spcBef>
              <a:defRPr/>
            </a:pPr>
            <a:r>
              <a:rPr lang="en-US" sz="2800" dirty="0" smtClean="0">
                <a:latin typeface="+mj-lt"/>
                <a:cs typeface="Arial" pitchFamily="34" charset="0"/>
              </a:rPr>
              <a:t>  corresponds to each of your deposits </a:t>
            </a:r>
          </a:p>
          <a:p>
            <a:pPr eaLnBrk="1" hangingPunct="1">
              <a:spcBef>
                <a:spcPts val="1200"/>
              </a:spcBef>
              <a:defRPr/>
            </a:pP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20483" name="Title 1"/>
          <p:cNvSpPr txBox="1">
            <a:spLocks/>
          </p:cNvSpPr>
          <p:nvPr/>
        </p:nvSpPr>
        <p:spPr bwMode="auto">
          <a:xfrm>
            <a:off x="303213" y="115888"/>
            <a:ext cx="8229600" cy="690562"/>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Check your 56.0 Report</a:t>
            </a:r>
          </a:p>
        </p:txBody>
      </p:sp>
      <p:sp>
        <p:nvSpPr>
          <p:cNvPr id="20484" name="Content Placeholder 2"/>
          <p:cNvSpPr>
            <a:spLocks noGrp="1"/>
          </p:cNvSpPr>
          <p:nvPr>
            <p:ph idx="1"/>
          </p:nvPr>
        </p:nvSpPr>
        <p:spPr>
          <a:xfrm>
            <a:off x="457200" y="971550"/>
            <a:ext cx="8229600" cy="3382963"/>
          </a:xfrm>
        </p:spPr>
        <p:txBody>
          <a:bodyPr/>
          <a:lstStyle/>
          <a:p>
            <a:pPr eaLnBrk="1" hangingPunct="1">
              <a:lnSpc>
                <a:spcPts val="2000"/>
              </a:lnSpc>
              <a:spcBef>
                <a:spcPts val="1200"/>
              </a:spcBef>
              <a:buFont typeface="Arial" charset="0"/>
              <a:buChar char="•"/>
            </a:pPr>
            <a:r>
              <a:rPr lang="en-US" sz="2000" smtClean="0">
                <a:latin typeface="Calibri" pitchFamily="34" charset="0"/>
                <a:ea typeface="Calibri" pitchFamily="34" charset="0"/>
                <a:cs typeface="Arial" charset="0"/>
              </a:rPr>
              <a:t>  Weekly report </a:t>
            </a:r>
          </a:p>
          <a:p>
            <a:pPr eaLnBrk="1" hangingPunct="1">
              <a:lnSpc>
                <a:spcPts val="2000"/>
              </a:lnSpc>
              <a:spcBef>
                <a:spcPts val="1200"/>
              </a:spcBef>
              <a:buFont typeface="Arial" charset="0"/>
              <a:buChar char="•"/>
            </a:pPr>
            <a:r>
              <a:rPr lang="en-US" sz="2000" smtClean="0">
                <a:latin typeface="Calibri" pitchFamily="34" charset="0"/>
                <a:ea typeface="Calibri" pitchFamily="34" charset="0"/>
                <a:cs typeface="Arial" charset="0"/>
              </a:rPr>
              <a:t>  Shows Deposit Certificate detail from </a:t>
            </a:r>
            <a:r>
              <a:rPr lang="en-US" sz="2000" b="1" smtClean="0">
                <a:latin typeface="Calibri" pitchFamily="34" charset="0"/>
                <a:ea typeface="Calibri" pitchFamily="34" charset="0"/>
                <a:cs typeface="Arial" charset="0"/>
              </a:rPr>
              <a:t>fully processed </a:t>
            </a:r>
            <a:r>
              <a:rPr lang="en-US" sz="2000" smtClean="0">
                <a:latin typeface="Calibri" pitchFamily="34" charset="0"/>
                <a:ea typeface="Calibri" pitchFamily="34" charset="0"/>
                <a:cs typeface="Arial" charset="0"/>
              </a:rPr>
              <a:t>files which includes</a:t>
            </a:r>
          </a:p>
          <a:p>
            <a:pPr lvl="1" algn="l" eaLnBrk="1" hangingPunct="1">
              <a:lnSpc>
                <a:spcPts val="2000"/>
              </a:lnSpc>
              <a:spcBef>
                <a:spcPts val="1200"/>
              </a:spcBef>
              <a:buFont typeface="Courier New" pitchFamily="49" charset="0"/>
              <a:buChar char="o"/>
            </a:pPr>
            <a:r>
              <a:rPr lang="en-US" sz="2000" smtClean="0">
                <a:solidFill>
                  <a:srgbClr val="FF0000"/>
                </a:solidFill>
                <a:ea typeface="Calibri" pitchFamily="34" charset="0"/>
                <a:cs typeface="Arial" charset="0"/>
              </a:rPr>
              <a:t> Deposit Certificate Number </a:t>
            </a:r>
          </a:p>
          <a:p>
            <a:pPr lvl="1" algn="l" eaLnBrk="1" hangingPunct="1">
              <a:lnSpc>
                <a:spcPts val="2000"/>
              </a:lnSpc>
              <a:spcBef>
                <a:spcPts val="1200"/>
              </a:spcBef>
              <a:buFont typeface="Courier New" pitchFamily="49" charset="0"/>
              <a:buChar char="o"/>
            </a:pPr>
            <a:r>
              <a:rPr lang="en-US" sz="2000" smtClean="0">
                <a:solidFill>
                  <a:srgbClr val="FF0000"/>
                </a:solidFill>
                <a:ea typeface="Calibri" pitchFamily="34" charset="0"/>
                <a:cs typeface="Arial" charset="0"/>
              </a:rPr>
              <a:t> Deposit Certificate Amount </a:t>
            </a:r>
          </a:p>
          <a:p>
            <a:pPr lvl="1" algn="l" eaLnBrk="1" hangingPunct="1">
              <a:lnSpc>
                <a:spcPts val="2000"/>
              </a:lnSpc>
              <a:spcBef>
                <a:spcPts val="1200"/>
              </a:spcBef>
              <a:buFont typeface="Courier New" pitchFamily="49" charset="0"/>
              <a:buChar char="o"/>
            </a:pPr>
            <a:r>
              <a:rPr lang="en-US" sz="2000" smtClean="0">
                <a:solidFill>
                  <a:srgbClr val="FF0000"/>
                </a:solidFill>
                <a:ea typeface="Calibri" pitchFamily="34" charset="0"/>
                <a:cs typeface="Arial" charset="0"/>
              </a:rPr>
              <a:t> Number of Vouchers associated with the DC </a:t>
            </a:r>
          </a:p>
          <a:p>
            <a:pPr lvl="1" algn="l" eaLnBrk="1" hangingPunct="1">
              <a:lnSpc>
                <a:spcPts val="2000"/>
              </a:lnSpc>
              <a:spcBef>
                <a:spcPts val="1200"/>
              </a:spcBef>
              <a:buFont typeface="Courier New" pitchFamily="49" charset="0"/>
              <a:buChar char="o"/>
            </a:pPr>
            <a:r>
              <a:rPr lang="en-US" sz="2000" smtClean="0">
                <a:solidFill>
                  <a:srgbClr val="FF0000"/>
                </a:solidFill>
                <a:ea typeface="Calibri" pitchFamily="34" charset="0"/>
                <a:cs typeface="Arial" charset="0"/>
              </a:rPr>
              <a:t> Tax Year associated with the Deposit</a:t>
            </a:r>
          </a:p>
          <a:p>
            <a:pPr eaLnBrk="1" hangingPunct="1">
              <a:lnSpc>
                <a:spcPts val="2000"/>
              </a:lnSpc>
              <a:spcBef>
                <a:spcPts val="1200"/>
              </a:spcBef>
              <a:buFont typeface="Arial" charset="0"/>
              <a:buChar char="•"/>
            </a:pPr>
            <a:r>
              <a:rPr lang="en-US" sz="2000" smtClean="0">
                <a:latin typeface="Calibri" pitchFamily="34" charset="0"/>
                <a:ea typeface="Calibri" pitchFamily="34" charset="0"/>
                <a:cs typeface="Arial" charset="0"/>
              </a:rPr>
              <a:t> Use this report to verify that every file on the 291.0  report (tab 1) is </a:t>
            </a:r>
          </a:p>
          <a:p>
            <a:pPr eaLnBrk="1" hangingPunct="1">
              <a:lnSpc>
                <a:spcPts val="2000"/>
              </a:lnSpc>
              <a:spcBef>
                <a:spcPts val="1200"/>
              </a:spcBef>
            </a:pPr>
            <a:r>
              <a:rPr lang="en-US" sz="2000" smtClean="0">
                <a:latin typeface="Calibri" pitchFamily="34" charset="0"/>
                <a:ea typeface="Calibri" pitchFamily="34" charset="0"/>
                <a:cs typeface="Arial" charset="0"/>
              </a:rPr>
              <a:t>   included on the 56.0 as evidence of a fully processed file </a:t>
            </a:r>
          </a:p>
          <a:p>
            <a:pPr eaLnBrk="1" hangingPunct="1">
              <a:spcBef>
                <a:spcPts val="1200"/>
              </a:spcBef>
            </a:pPr>
            <a:endParaRPr lang="en-US" smtClean="0">
              <a:latin typeface="Arial"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21507" name="Title 1"/>
          <p:cNvSpPr txBox="1">
            <a:spLocks/>
          </p:cNvSpPr>
          <p:nvPr/>
        </p:nvSpPr>
        <p:spPr bwMode="auto">
          <a:xfrm>
            <a:off x="457200" y="274638"/>
            <a:ext cx="8229600" cy="908050"/>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Check IRMS Taxpayer Payments</a:t>
            </a:r>
          </a:p>
        </p:txBody>
      </p:sp>
      <p:sp>
        <p:nvSpPr>
          <p:cNvPr id="21508" name="Content Placeholder 2"/>
          <p:cNvSpPr>
            <a:spLocks noGrp="1"/>
          </p:cNvSpPr>
          <p:nvPr>
            <p:ph idx="1"/>
          </p:nvPr>
        </p:nvSpPr>
        <p:spPr>
          <a:xfrm>
            <a:off x="368300" y="1436688"/>
            <a:ext cx="8229600" cy="2590800"/>
          </a:xfrm>
        </p:spPr>
        <p:txBody>
          <a:bodyPr/>
          <a:lstStyle/>
          <a:p>
            <a:pPr lvl="1" algn="l" eaLnBrk="1" hangingPunct="1">
              <a:lnSpc>
                <a:spcPts val="2000"/>
              </a:lnSpc>
              <a:spcBef>
                <a:spcPts val="1200"/>
              </a:spcBef>
              <a:buFont typeface="Arial" charset="0"/>
              <a:buChar char="•"/>
            </a:pPr>
            <a:r>
              <a:rPr lang="en-US" sz="2800" smtClean="0">
                <a:cs typeface="Arial" charset="0"/>
              </a:rPr>
              <a:t> Once a file fully processes, each of the taxpayer </a:t>
            </a:r>
          </a:p>
          <a:p>
            <a:pPr lvl="1" algn="l" eaLnBrk="1" hangingPunct="1">
              <a:lnSpc>
                <a:spcPts val="2000"/>
              </a:lnSpc>
              <a:spcBef>
                <a:spcPts val="1200"/>
              </a:spcBef>
            </a:pPr>
            <a:r>
              <a:rPr lang="en-US" sz="2800" smtClean="0">
                <a:cs typeface="Arial" charset="0"/>
              </a:rPr>
              <a:t>  accounts on the file will be updated in IRMS </a:t>
            </a:r>
          </a:p>
          <a:p>
            <a:pPr lvl="1" algn="l" eaLnBrk="1" hangingPunct="1">
              <a:lnSpc>
                <a:spcPts val="2000"/>
              </a:lnSpc>
              <a:spcBef>
                <a:spcPts val="1200"/>
              </a:spcBef>
            </a:pPr>
            <a:endParaRPr lang="en-US" sz="1000" smtClean="0">
              <a:cs typeface="Arial" charset="0"/>
            </a:endParaRPr>
          </a:p>
          <a:p>
            <a:pPr lvl="1" algn="l" eaLnBrk="1" hangingPunct="1">
              <a:lnSpc>
                <a:spcPts val="2000"/>
              </a:lnSpc>
              <a:spcBef>
                <a:spcPts val="1200"/>
              </a:spcBef>
              <a:buFont typeface="Arial" charset="0"/>
              <a:buChar char="•"/>
            </a:pPr>
            <a:r>
              <a:rPr lang="en-US" sz="2800" smtClean="0">
                <a:cs typeface="Arial" charset="0"/>
              </a:rPr>
              <a:t> Your office </a:t>
            </a:r>
            <a:r>
              <a:rPr lang="en-US" sz="2800" i="1" smtClean="0">
                <a:cs typeface="Arial" charset="0"/>
              </a:rPr>
              <a:t>may</a:t>
            </a:r>
            <a:r>
              <a:rPr lang="en-US" sz="2800" smtClean="0">
                <a:cs typeface="Arial" charset="0"/>
              </a:rPr>
              <a:t> review IRMS at any time to</a:t>
            </a:r>
          </a:p>
          <a:p>
            <a:pPr lvl="1" algn="l" eaLnBrk="1" hangingPunct="1">
              <a:lnSpc>
                <a:spcPts val="2000"/>
              </a:lnSpc>
              <a:spcBef>
                <a:spcPts val="1200"/>
              </a:spcBef>
            </a:pPr>
            <a:r>
              <a:rPr lang="en-US" sz="2800" smtClean="0">
                <a:cs typeface="Arial" charset="0"/>
              </a:rPr>
              <a:t>  determine if these payments have posted </a:t>
            </a:r>
          </a:p>
          <a:p>
            <a:pPr lvl="3" eaLnBrk="1" hangingPunct="1">
              <a:spcBef>
                <a:spcPts val="1200"/>
              </a:spcBef>
            </a:pPr>
            <a:r>
              <a:rPr lang="en-US" sz="2800" smtClean="0">
                <a:latin typeface="Arial" charset="0"/>
                <a:cs typeface="Arial" charset="0"/>
              </a:rPr>
              <a:t/>
            </a:r>
            <a:br>
              <a:rPr lang="en-US" sz="2800" smtClean="0">
                <a:latin typeface="Arial" charset="0"/>
                <a:cs typeface="Arial" charset="0"/>
              </a:rPr>
            </a:br>
            <a:r>
              <a:rPr lang="en-US" sz="2800" smtClean="0">
                <a:latin typeface="Arial" charset="0"/>
                <a:cs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4099" name="Title 1"/>
          <p:cNvSpPr txBox="1">
            <a:spLocks/>
          </p:cNvSpPr>
          <p:nvPr/>
        </p:nvSpPr>
        <p:spPr bwMode="auto">
          <a:xfrm>
            <a:off x="3178175" y="274638"/>
            <a:ext cx="1879600" cy="490537"/>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TOPICS</a:t>
            </a:r>
          </a:p>
        </p:txBody>
      </p:sp>
      <p:sp>
        <p:nvSpPr>
          <p:cNvPr id="4100" name="Content Placeholder 2"/>
          <p:cNvSpPr>
            <a:spLocks noGrp="1"/>
          </p:cNvSpPr>
          <p:nvPr>
            <p:ph idx="1"/>
          </p:nvPr>
        </p:nvSpPr>
        <p:spPr>
          <a:xfrm>
            <a:off x="242888" y="765175"/>
            <a:ext cx="8229600" cy="3359150"/>
          </a:xfrm>
        </p:spPr>
        <p:txBody>
          <a:bodyPr/>
          <a:lstStyle/>
          <a:p>
            <a:pPr eaLnBrk="1" hangingPunct="1">
              <a:spcBef>
                <a:spcPts val="600"/>
              </a:spcBef>
              <a:buFont typeface="Arial" charset="0"/>
              <a:buChar char="•"/>
            </a:pPr>
            <a:r>
              <a:rPr lang="en-US" smtClean="0">
                <a:latin typeface="Calibri" pitchFamily="34" charset="0"/>
                <a:ea typeface="Calibri" pitchFamily="34" charset="0"/>
                <a:cs typeface="Arial" charset="0"/>
              </a:rPr>
              <a:t> Changes to Personnel</a:t>
            </a:r>
          </a:p>
          <a:p>
            <a:pPr eaLnBrk="1" hangingPunct="1">
              <a:spcBef>
                <a:spcPts val="600"/>
              </a:spcBef>
              <a:buFont typeface="Arial" charset="0"/>
              <a:buChar char="•"/>
            </a:pPr>
            <a:r>
              <a:rPr lang="en-US" smtClean="0">
                <a:latin typeface="Calibri" pitchFamily="34" charset="0"/>
                <a:ea typeface="Calibri" pitchFamily="34" charset="0"/>
                <a:cs typeface="Arial" charset="0"/>
              </a:rPr>
              <a:t> Interest Rate Changes </a:t>
            </a:r>
          </a:p>
          <a:p>
            <a:pPr eaLnBrk="1" hangingPunct="1">
              <a:spcBef>
                <a:spcPts val="600"/>
              </a:spcBef>
              <a:buFont typeface="Arial" charset="0"/>
              <a:buChar char="•"/>
            </a:pPr>
            <a:r>
              <a:rPr lang="en-US" smtClean="0">
                <a:latin typeface="Calibri" pitchFamily="34" charset="0"/>
                <a:ea typeface="Calibri" pitchFamily="34" charset="0"/>
                <a:cs typeface="Arial" charset="0"/>
              </a:rPr>
              <a:t> New TAX Website and logo</a:t>
            </a:r>
          </a:p>
          <a:p>
            <a:pPr eaLnBrk="1" hangingPunct="1">
              <a:spcBef>
                <a:spcPts val="600"/>
              </a:spcBef>
              <a:buFont typeface="Arial" charset="0"/>
              <a:buChar char="•"/>
            </a:pPr>
            <a:r>
              <a:rPr lang="en-US" smtClean="0">
                <a:latin typeface="Calibri" pitchFamily="34" charset="0"/>
                <a:ea typeface="Calibri" pitchFamily="34" charset="0"/>
                <a:cs typeface="Arial" charset="0"/>
              </a:rPr>
              <a:t> New electronic payment requirement for some</a:t>
            </a:r>
          </a:p>
          <a:p>
            <a:pPr eaLnBrk="1" hangingPunct="1">
              <a:spcBef>
                <a:spcPts val="600"/>
              </a:spcBef>
            </a:pPr>
            <a:r>
              <a:rPr lang="en-US" smtClean="0">
                <a:latin typeface="Calibri" pitchFamily="34" charset="0"/>
                <a:ea typeface="Calibri" pitchFamily="34" charset="0"/>
                <a:cs typeface="Arial" charset="0"/>
              </a:rPr>
              <a:t>   individual income taxpayers </a:t>
            </a:r>
          </a:p>
          <a:p>
            <a:pPr eaLnBrk="1" hangingPunct="1">
              <a:spcBef>
                <a:spcPts val="600"/>
              </a:spcBef>
              <a:buFont typeface="Arial" charset="0"/>
              <a:buChar char="•"/>
            </a:pPr>
            <a:r>
              <a:rPr lang="en-US" smtClean="0">
                <a:latin typeface="Calibri" pitchFamily="34" charset="0"/>
                <a:ea typeface="Calibri" pitchFamily="34" charset="0"/>
                <a:cs typeface="Arial" charset="0"/>
              </a:rPr>
              <a:t> Electronically Filed Local Estimated Payments</a:t>
            </a:r>
          </a:p>
          <a:p>
            <a:pPr eaLnBrk="1" hangingPunct="1">
              <a:spcBef>
                <a:spcPct val="0"/>
              </a:spcBef>
            </a:pPr>
            <a:endParaRPr lang="en-US" smtClean="0">
              <a:latin typeface="Calibri" pitchFamily="34"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22531" name="Title 1"/>
          <p:cNvSpPr txBox="1">
            <a:spLocks/>
          </p:cNvSpPr>
          <p:nvPr/>
        </p:nvSpPr>
        <p:spPr bwMode="auto">
          <a:xfrm>
            <a:off x="457200" y="274638"/>
            <a:ext cx="8229600" cy="688975"/>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Send Us Your Transmittals</a:t>
            </a:r>
          </a:p>
        </p:txBody>
      </p:sp>
      <p:sp>
        <p:nvSpPr>
          <p:cNvPr id="22532" name="Content Placeholder 2"/>
          <p:cNvSpPr>
            <a:spLocks noGrp="1"/>
          </p:cNvSpPr>
          <p:nvPr>
            <p:ph idx="1"/>
          </p:nvPr>
        </p:nvSpPr>
        <p:spPr>
          <a:xfrm>
            <a:off x="536575" y="1111250"/>
            <a:ext cx="7924800" cy="3055938"/>
          </a:xfrm>
        </p:spPr>
        <p:txBody>
          <a:bodyPr/>
          <a:lstStyle/>
          <a:p>
            <a:pPr eaLnBrk="1" hangingPunct="1">
              <a:lnSpc>
                <a:spcPts val="1500"/>
              </a:lnSpc>
              <a:spcBef>
                <a:spcPts val="1200"/>
              </a:spcBef>
              <a:buFont typeface="Arial" charset="0"/>
              <a:buChar char="•"/>
            </a:pPr>
            <a:r>
              <a:rPr lang="en-US" sz="2000" smtClean="0">
                <a:latin typeface="Calibri" pitchFamily="34" charset="0"/>
                <a:ea typeface="Calibri" pitchFamily="34" charset="0"/>
                <a:cs typeface="Arial" charset="0"/>
              </a:rPr>
              <a:t> Once you make your deposit and successfully upload the associated file,</a:t>
            </a:r>
          </a:p>
          <a:p>
            <a:pPr eaLnBrk="1" hangingPunct="1">
              <a:lnSpc>
                <a:spcPts val="1500"/>
              </a:lnSpc>
              <a:spcBef>
                <a:spcPts val="1200"/>
              </a:spcBef>
            </a:pPr>
            <a:r>
              <a:rPr lang="en-US" sz="2000" smtClean="0">
                <a:latin typeface="Calibri" pitchFamily="34" charset="0"/>
                <a:ea typeface="Calibri" pitchFamily="34" charset="0"/>
                <a:cs typeface="Arial" charset="0"/>
              </a:rPr>
              <a:t>   send your transmittal to TAX via </a:t>
            </a:r>
            <a:r>
              <a:rPr lang="en-US" sz="2000" b="1" smtClean="0">
                <a:latin typeface="Calibri" pitchFamily="34" charset="0"/>
                <a:ea typeface="Calibri" pitchFamily="34" charset="0"/>
                <a:cs typeface="Arial" charset="0"/>
              </a:rPr>
              <a:t>email</a:t>
            </a:r>
            <a:r>
              <a:rPr lang="en-US" sz="2000" smtClean="0">
                <a:latin typeface="Calibri" pitchFamily="34" charset="0"/>
                <a:ea typeface="Calibri" pitchFamily="34" charset="0"/>
                <a:cs typeface="Arial" charset="0"/>
              </a:rPr>
              <a:t> or fax</a:t>
            </a:r>
          </a:p>
          <a:p>
            <a:pPr eaLnBrk="1" hangingPunct="1">
              <a:lnSpc>
                <a:spcPts val="1500"/>
              </a:lnSpc>
              <a:spcBef>
                <a:spcPts val="1200"/>
              </a:spcBef>
              <a:buFont typeface="Arial" charset="0"/>
              <a:buChar char="•"/>
            </a:pPr>
            <a:r>
              <a:rPr lang="en-US" sz="2000" smtClean="0">
                <a:solidFill>
                  <a:srgbClr val="FF0000"/>
                </a:solidFill>
                <a:latin typeface="Calibri" pitchFamily="34" charset="0"/>
                <a:ea typeface="Calibri" pitchFamily="34" charset="0"/>
                <a:cs typeface="Arial" charset="0"/>
              </a:rPr>
              <a:t> As a precaution</a:t>
            </a:r>
            <a:r>
              <a:rPr lang="en-US" sz="2000" smtClean="0">
                <a:latin typeface="Calibri" pitchFamily="34" charset="0"/>
                <a:ea typeface="Calibri" pitchFamily="34" charset="0"/>
                <a:cs typeface="Arial" charset="0"/>
              </a:rPr>
              <a:t>, to eliminate the possibility that EESMC files are not fully</a:t>
            </a:r>
          </a:p>
          <a:p>
            <a:pPr eaLnBrk="1" hangingPunct="1">
              <a:lnSpc>
                <a:spcPts val="1500"/>
              </a:lnSpc>
              <a:spcBef>
                <a:spcPts val="1200"/>
              </a:spcBef>
            </a:pPr>
            <a:r>
              <a:rPr lang="en-US" sz="2000" smtClean="0">
                <a:latin typeface="Calibri" pitchFamily="34" charset="0"/>
                <a:ea typeface="Calibri" pitchFamily="34" charset="0"/>
                <a:cs typeface="Arial" charset="0"/>
              </a:rPr>
              <a:t>  processed, we will </a:t>
            </a:r>
            <a:r>
              <a:rPr lang="en-US" sz="2000" b="1" smtClean="0">
                <a:latin typeface="Calibri" pitchFamily="34" charset="0"/>
                <a:ea typeface="Calibri" pitchFamily="34" charset="0"/>
                <a:cs typeface="Arial" charset="0"/>
              </a:rPr>
              <a:t>not</a:t>
            </a:r>
            <a:r>
              <a:rPr lang="en-US" sz="2000" smtClean="0">
                <a:latin typeface="Calibri" pitchFamily="34" charset="0"/>
                <a:ea typeface="Calibri" pitchFamily="34" charset="0"/>
                <a:cs typeface="Arial" charset="0"/>
              </a:rPr>
              <a:t> key transmittals into Cardinal (the Financial </a:t>
            </a:r>
          </a:p>
          <a:p>
            <a:pPr eaLnBrk="1" hangingPunct="1">
              <a:lnSpc>
                <a:spcPts val="1500"/>
              </a:lnSpc>
              <a:spcBef>
                <a:spcPts val="1200"/>
              </a:spcBef>
            </a:pPr>
            <a:r>
              <a:rPr lang="en-US" sz="2000" smtClean="0">
                <a:latin typeface="Calibri" pitchFamily="34" charset="0"/>
                <a:ea typeface="Calibri" pitchFamily="34" charset="0"/>
                <a:cs typeface="Arial" charset="0"/>
              </a:rPr>
              <a:t>  Certification System) until we see that the associated deposit certificate </a:t>
            </a:r>
          </a:p>
          <a:p>
            <a:pPr eaLnBrk="1" hangingPunct="1">
              <a:lnSpc>
                <a:spcPts val="1500"/>
              </a:lnSpc>
              <a:spcBef>
                <a:spcPts val="1200"/>
              </a:spcBef>
            </a:pPr>
            <a:r>
              <a:rPr lang="en-US" sz="2000" smtClean="0">
                <a:latin typeface="Calibri" pitchFamily="34" charset="0"/>
                <a:ea typeface="Calibri" pitchFamily="34" charset="0"/>
                <a:cs typeface="Arial" charset="0"/>
              </a:rPr>
              <a:t>  appears on the 56.0 report</a:t>
            </a:r>
          </a:p>
          <a:p>
            <a:pPr eaLnBrk="1" hangingPunct="1">
              <a:lnSpc>
                <a:spcPts val="1500"/>
              </a:lnSpc>
              <a:spcBef>
                <a:spcPts val="1200"/>
              </a:spcBef>
              <a:buFont typeface="Arial" charset="0"/>
              <a:buChar char="•"/>
            </a:pPr>
            <a:r>
              <a:rPr lang="en-US" sz="2000" smtClean="0">
                <a:latin typeface="Calibri" pitchFamily="34" charset="0"/>
                <a:ea typeface="Calibri" pitchFamily="34" charset="0"/>
                <a:cs typeface="Arial" charset="0"/>
              </a:rPr>
              <a:t> This will ensure that TAX’s records are in balance with DOA’s records and</a:t>
            </a:r>
          </a:p>
          <a:p>
            <a:pPr eaLnBrk="1" hangingPunct="1">
              <a:lnSpc>
                <a:spcPts val="1500"/>
              </a:lnSpc>
              <a:spcBef>
                <a:spcPts val="1200"/>
              </a:spcBef>
            </a:pPr>
            <a:r>
              <a:rPr lang="en-US" sz="2000" smtClean="0">
                <a:latin typeface="Calibri" pitchFamily="34" charset="0"/>
                <a:ea typeface="Calibri" pitchFamily="34" charset="0"/>
                <a:cs typeface="Arial" charset="0"/>
              </a:rPr>
              <a:t>  protects the taxpayer from erroneous billings and confusion associated </a:t>
            </a:r>
          </a:p>
          <a:p>
            <a:pPr eaLnBrk="1" hangingPunct="1">
              <a:lnSpc>
                <a:spcPts val="1500"/>
              </a:lnSpc>
              <a:spcBef>
                <a:spcPts val="1200"/>
              </a:spcBef>
            </a:pPr>
            <a:r>
              <a:rPr lang="en-US" sz="2000" smtClean="0">
                <a:latin typeface="Calibri" pitchFamily="34" charset="0"/>
                <a:ea typeface="Calibri" pitchFamily="34" charset="0"/>
                <a:cs typeface="Arial" charset="0"/>
              </a:rPr>
              <a:t>  with “missing”</a:t>
            </a:r>
            <a:r>
              <a:rPr lang="en-US" sz="2000" smtClean="0">
                <a:solidFill>
                  <a:srgbClr val="FF0000"/>
                </a:solidFill>
                <a:latin typeface="Calibri" pitchFamily="34" charset="0"/>
                <a:ea typeface="Calibri" pitchFamily="34" charset="0"/>
                <a:cs typeface="Arial" charset="0"/>
              </a:rPr>
              <a:t> </a:t>
            </a:r>
            <a:r>
              <a:rPr lang="en-US" sz="2000" smtClean="0">
                <a:latin typeface="Calibri" pitchFamily="34" charset="0"/>
                <a:ea typeface="Calibri" pitchFamily="34" charset="0"/>
                <a:cs typeface="Arial" charset="0"/>
              </a:rPr>
              <a:t>estimated payments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23555" name="Title 1"/>
          <p:cNvSpPr txBox="1">
            <a:spLocks/>
          </p:cNvSpPr>
          <p:nvPr/>
        </p:nvSpPr>
        <p:spPr bwMode="auto">
          <a:xfrm>
            <a:off x="457200" y="274638"/>
            <a:ext cx="8229600" cy="854075"/>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EESMC - TIPS for Rejected Files</a:t>
            </a:r>
          </a:p>
        </p:txBody>
      </p:sp>
      <p:sp>
        <p:nvSpPr>
          <p:cNvPr id="5" name="Content Placeholder 2"/>
          <p:cNvSpPr>
            <a:spLocks noGrp="1"/>
          </p:cNvSpPr>
          <p:nvPr>
            <p:ph idx="1"/>
          </p:nvPr>
        </p:nvSpPr>
        <p:spPr>
          <a:xfrm>
            <a:off x="125413" y="1182688"/>
            <a:ext cx="8893175" cy="3276600"/>
          </a:xfrm>
        </p:spPr>
        <p:txBody>
          <a:bodyPr rtlCol="0"/>
          <a:lstStyle/>
          <a:p>
            <a:pPr eaLnBrk="1" fontAlgn="auto" hangingPunct="1">
              <a:lnSpc>
                <a:spcPts val="1200"/>
              </a:lnSpc>
              <a:spcBef>
                <a:spcPts val="1200"/>
              </a:spcBef>
              <a:spcAft>
                <a:spcPts val="0"/>
              </a:spcAft>
              <a:defRPr/>
            </a:pPr>
            <a:r>
              <a:rPr lang="en-US" sz="1400" dirty="0" smtClean="0">
                <a:latin typeface="+mj-lt"/>
                <a:cs typeface="Arial" charset="0"/>
              </a:rPr>
              <a:t>Troubleshoot files when the associated Deposit Certificate is not shown on the 56.0 report  </a:t>
            </a:r>
          </a:p>
          <a:p>
            <a:pPr eaLnBrk="1" fontAlgn="auto" hangingPunct="1">
              <a:lnSpc>
                <a:spcPts val="1200"/>
              </a:lnSpc>
              <a:spcBef>
                <a:spcPts val="1200"/>
              </a:spcBef>
              <a:spcAft>
                <a:spcPts val="0"/>
              </a:spcAft>
              <a:defRPr/>
            </a:pPr>
            <a:r>
              <a:rPr lang="en-US" sz="1400" dirty="0" smtClean="0">
                <a:latin typeface="+mj-lt"/>
                <a:cs typeface="Arial" charset="0"/>
              </a:rPr>
              <a:t>Generally, the root cause is commonly one of the following:  </a:t>
            </a:r>
          </a:p>
          <a:p>
            <a:pPr marL="506413" indent="-457200" eaLnBrk="1" fontAlgn="auto" hangingPunct="1">
              <a:lnSpc>
                <a:spcPts val="600"/>
              </a:lnSpc>
              <a:spcBef>
                <a:spcPts val="1200"/>
              </a:spcBef>
              <a:spcAft>
                <a:spcPts val="0"/>
              </a:spcAft>
              <a:buFont typeface="Lucida Sans Unicode" pitchFamily="34" charset="0"/>
              <a:buAutoNum type="arabicPeriod"/>
              <a:defRPr/>
            </a:pPr>
            <a:r>
              <a:rPr lang="en-US" sz="1400" dirty="0" smtClean="0">
                <a:latin typeface="+mj-lt"/>
                <a:cs typeface="Arial" charset="0"/>
              </a:rPr>
              <a:t>File was </a:t>
            </a:r>
            <a:r>
              <a:rPr lang="en-US" sz="1400" dirty="0" smtClean="0">
                <a:solidFill>
                  <a:srgbClr val="FF0000"/>
                </a:solidFill>
                <a:latin typeface="+mj-lt"/>
                <a:cs typeface="Arial" charset="0"/>
              </a:rPr>
              <a:t>fully processed </a:t>
            </a:r>
            <a:r>
              <a:rPr lang="en-US" sz="1400" dirty="0" smtClean="0">
                <a:latin typeface="+mj-lt"/>
                <a:cs typeface="Arial" charset="0"/>
              </a:rPr>
              <a:t>after the report was generated</a:t>
            </a:r>
          </a:p>
          <a:p>
            <a:pPr lvl="2" algn="l" eaLnBrk="1" fontAlgn="auto" hangingPunct="1">
              <a:lnSpc>
                <a:spcPts val="600"/>
              </a:lnSpc>
              <a:spcBef>
                <a:spcPts val="1200"/>
              </a:spcBef>
              <a:spcAft>
                <a:spcPts val="0"/>
              </a:spcAft>
              <a:buFont typeface="Wingdings" pitchFamily="2" charset="2"/>
              <a:buChar char="Ø"/>
              <a:defRPr/>
            </a:pPr>
            <a:r>
              <a:rPr lang="en-US" sz="1400" dirty="0" smtClean="0">
                <a:latin typeface="+mj-lt"/>
                <a:cs typeface="Arial" charset="0"/>
              </a:rPr>
              <a:t> Check the next week’s report</a:t>
            </a:r>
          </a:p>
          <a:p>
            <a:pPr marL="506413" indent="-457200" eaLnBrk="1" fontAlgn="auto" hangingPunct="1">
              <a:lnSpc>
                <a:spcPts val="600"/>
              </a:lnSpc>
              <a:spcBef>
                <a:spcPts val="1200"/>
              </a:spcBef>
              <a:spcAft>
                <a:spcPts val="0"/>
              </a:spcAft>
              <a:buFont typeface="Lucida Sans Unicode" pitchFamily="34" charset="0"/>
              <a:buAutoNum type="arabicPeriod"/>
              <a:defRPr/>
            </a:pPr>
            <a:r>
              <a:rPr lang="en-US" sz="1400" dirty="0" smtClean="0">
                <a:latin typeface="+mj-lt"/>
                <a:cs typeface="Arial" charset="0"/>
              </a:rPr>
              <a:t>File </a:t>
            </a:r>
            <a:r>
              <a:rPr lang="en-US" sz="1400" dirty="0" smtClean="0">
                <a:solidFill>
                  <a:srgbClr val="FF0000"/>
                </a:solidFill>
                <a:latin typeface="+mj-lt"/>
                <a:cs typeface="Arial" charset="0"/>
              </a:rPr>
              <a:t>was not uploaded</a:t>
            </a:r>
          </a:p>
          <a:p>
            <a:pPr lvl="2" algn="l" eaLnBrk="1" fontAlgn="auto" hangingPunct="1">
              <a:lnSpc>
                <a:spcPts val="600"/>
              </a:lnSpc>
              <a:spcBef>
                <a:spcPts val="1200"/>
              </a:spcBef>
              <a:spcAft>
                <a:spcPts val="0"/>
              </a:spcAft>
              <a:buFont typeface="Wingdings" pitchFamily="2" charset="2"/>
              <a:buChar char="Ø"/>
              <a:defRPr/>
            </a:pPr>
            <a:r>
              <a:rPr lang="en-US" sz="1400" dirty="0" smtClean="0">
                <a:latin typeface="+mj-lt"/>
                <a:cs typeface="Arial" charset="0"/>
              </a:rPr>
              <a:t> Use the </a:t>
            </a:r>
            <a:r>
              <a:rPr lang="en-US" sz="1400" dirty="0" smtClean="0">
                <a:solidFill>
                  <a:srgbClr val="FF0000"/>
                </a:solidFill>
                <a:latin typeface="+mj-lt"/>
                <a:cs typeface="Arial" charset="0"/>
              </a:rPr>
              <a:t>291.0 report, 1</a:t>
            </a:r>
            <a:r>
              <a:rPr lang="en-US" sz="1400" baseline="30000" dirty="0" smtClean="0">
                <a:solidFill>
                  <a:srgbClr val="FF0000"/>
                </a:solidFill>
                <a:latin typeface="+mj-lt"/>
                <a:cs typeface="Arial" charset="0"/>
              </a:rPr>
              <a:t>st</a:t>
            </a:r>
            <a:r>
              <a:rPr lang="en-US" sz="1400" dirty="0" smtClean="0">
                <a:solidFill>
                  <a:srgbClr val="FF0000"/>
                </a:solidFill>
                <a:latin typeface="+mj-lt"/>
                <a:cs typeface="Arial" charset="0"/>
              </a:rPr>
              <a:t> tab </a:t>
            </a:r>
            <a:r>
              <a:rPr lang="en-US" sz="1400" dirty="0" smtClean="0">
                <a:latin typeface="+mj-lt"/>
                <a:cs typeface="Arial" charset="0"/>
              </a:rPr>
              <a:t>“Incoming Estimated Payments” to determine if the file was submitted</a:t>
            </a:r>
          </a:p>
          <a:p>
            <a:pPr lvl="3" algn="l" eaLnBrk="1" fontAlgn="auto" hangingPunct="1">
              <a:lnSpc>
                <a:spcPts val="600"/>
              </a:lnSpc>
              <a:spcBef>
                <a:spcPts val="1200"/>
              </a:spcBef>
              <a:spcAft>
                <a:spcPts val="0"/>
              </a:spcAft>
              <a:buFont typeface="Wingdings" pitchFamily="2" charset="2"/>
              <a:buChar char="q"/>
              <a:defRPr/>
            </a:pPr>
            <a:r>
              <a:rPr lang="en-US" sz="1400" dirty="0" smtClean="0">
                <a:latin typeface="+mj-lt"/>
                <a:cs typeface="Arial" charset="0"/>
              </a:rPr>
              <a:t>  If the file is not listed, the file was never submitted!</a:t>
            </a:r>
          </a:p>
          <a:p>
            <a:pPr lvl="3" algn="l" eaLnBrk="1" fontAlgn="auto" hangingPunct="1">
              <a:lnSpc>
                <a:spcPts val="600"/>
              </a:lnSpc>
              <a:spcBef>
                <a:spcPts val="1200"/>
              </a:spcBef>
              <a:spcAft>
                <a:spcPts val="0"/>
              </a:spcAft>
              <a:buFont typeface="Wingdings" pitchFamily="2" charset="2"/>
              <a:buChar char="q"/>
              <a:defRPr/>
            </a:pPr>
            <a:r>
              <a:rPr lang="en-US" sz="1400" dirty="0" smtClean="0">
                <a:latin typeface="+mj-lt"/>
                <a:cs typeface="Arial" charset="0"/>
              </a:rPr>
              <a:t>  If the file is listed, then there may be an error</a:t>
            </a:r>
          </a:p>
          <a:p>
            <a:pPr marL="506413" indent="-457200" eaLnBrk="1" fontAlgn="auto" hangingPunct="1">
              <a:lnSpc>
                <a:spcPts val="600"/>
              </a:lnSpc>
              <a:spcBef>
                <a:spcPts val="1200"/>
              </a:spcBef>
              <a:spcAft>
                <a:spcPts val="0"/>
              </a:spcAft>
              <a:buFont typeface="Lucida Sans Unicode" pitchFamily="34" charset="0"/>
              <a:buAutoNum type="arabicPeriod"/>
              <a:defRPr/>
            </a:pPr>
            <a:r>
              <a:rPr lang="en-US" sz="1400" dirty="0" smtClean="0">
                <a:latin typeface="+mj-lt"/>
                <a:cs typeface="Arial" charset="0"/>
              </a:rPr>
              <a:t>File did not successfully process due to an </a:t>
            </a:r>
            <a:r>
              <a:rPr lang="en-US" sz="1400" dirty="0" smtClean="0">
                <a:solidFill>
                  <a:srgbClr val="FF0000"/>
                </a:solidFill>
                <a:latin typeface="+mj-lt"/>
                <a:cs typeface="Arial" charset="0"/>
              </a:rPr>
              <a:t>error</a:t>
            </a:r>
          </a:p>
          <a:p>
            <a:pPr lvl="2" algn="l" eaLnBrk="1" fontAlgn="auto" hangingPunct="1">
              <a:lnSpc>
                <a:spcPts val="600"/>
              </a:lnSpc>
              <a:spcBef>
                <a:spcPts val="1200"/>
              </a:spcBef>
              <a:spcAft>
                <a:spcPts val="0"/>
              </a:spcAft>
              <a:buFont typeface="Wingdings" pitchFamily="2" charset="2"/>
              <a:buChar char="Ø"/>
              <a:defRPr/>
            </a:pPr>
            <a:r>
              <a:rPr lang="en-US" sz="1400" dirty="0" smtClean="0">
                <a:latin typeface="+mj-lt"/>
                <a:cs typeface="Arial" charset="0"/>
              </a:rPr>
              <a:t>  24 -48 hours after submission, log into EESMC and check your “Inbox/New Messages” for the</a:t>
            </a:r>
          </a:p>
          <a:p>
            <a:pPr lvl="2" algn="l" eaLnBrk="1" fontAlgn="auto" hangingPunct="1">
              <a:lnSpc>
                <a:spcPts val="600"/>
              </a:lnSpc>
              <a:spcBef>
                <a:spcPts val="1200"/>
              </a:spcBef>
              <a:spcAft>
                <a:spcPts val="0"/>
              </a:spcAft>
              <a:defRPr/>
            </a:pPr>
            <a:r>
              <a:rPr lang="en-US" sz="1400" dirty="0" smtClean="0">
                <a:latin typeface="+mj-lt"/>
                <a:cs typeface="Arial" charset="0"/>
              </a:rPr>
              <a:t>     failed upload error message</a:t>
            </a:r>
          </a:p>
          <a:p>
            <a:pPr lvl="2" algn="l" eaLnBrk="1" fontAlgn="auto" hangingPunct="1">
              <a:lnSpc>
                <a:spcPts val="600"/>
              </a:lnSpc>
              <a:spcBef>
                <a:spcPts val="1200"/>
              </a:spcBef>
              <a:spcAft>
                <a:spcPts val="0"/>
              </a:spcAft>
              <a:buFont typeface="Wingdings" pitchFamily="2" charset="2"/>
              <a:buChar char="Ø"/>
              <a:defRPr/>
            </a:pPr>
            <a:r>
              <a:rPr lang="en-US" sz="1400" dirty="0" smtClean="0">
                <a:latin typeface="+mj-lt"/>
                <a:cs typeface="Arial" charset="0"/>
              </a:rPr>
              <a:t> The associated  Error message(s) are also  shown beside the file listed on the weekly </a:t>
            </a:r>
            <a:r>
              <a:rPr lang="en-US" sz="1400" dirty="0" smtClean="0">
                <a:solidFill>
                  <a:srgbClr val="FF0000"/>
                </a:solidFill>
                <a:latin typeface="+mj-lt"/>
                <a:cs typeface="Arial" charset="0"/>
              </a:rPr>
              <a:t>291.0 report,</a:t>
            </a:r>
          </a:p>
          <a:p>
            <a:pPr lvl="2" algn="l" eaLnBrk="1" fontAlgn="auto" hangingPunct="1">
              <a:lnSpc>
                <a:spcPts val="600"/>
              </a:lnSpc>
              <a:spcBef>
                <a:spcPts val="1200"/>
              </a:spcBef>
              <a:spcAft>
                <a:spcPts val="0"/>
              </a:spcAft>
              <a:defRPr/>
            </a:pPr>
            <a:r>
              <a:rPr lang="en-US" sz="1400" dirty="0" smtClean="0">
                <a:solidFill>
                  <a:srgbClr val="FF0000"/>
                </a:solidFill>
                <a:latin typeface="+mj-lt"/>
                <a:cs typeface="Arial" charset="0"/>
              </a:rPr>
              <a:t>    4th tab </a:t>
            </a:r>
            <a:r>
              <a:rPr lang="en-US" sz="1400" dirty="0" smtClean="0">
                <a:latin typeface="+mj-lt"/>
                <a:cs typeface="Arial" charset="0"/>
              </a:rPr>
              <a:t>“Returned Files”</a:t>
            </a:r>
            <a:endParaRPr lang="en-US" sz="1400"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24579" name="Title 1"/>
          <p:cNvSpPr txBox="1">
            <a:spLocks/>
          </p:cNvSpPr>
          <p:nvPr/>
        </p:nvSpPr>
        <p:spPr bwMode="auto">
          <a:xfrm>
            <a:off x="457200" y="274638"/>
            <a:ext cx="8229600" cy="738187"/>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Problems?</a:t>
            </a:r>
          </a:p>
        </p:txBody>
      </p:sp>
      <p:sp>
        <p:nvSpPr>
          <p:cNvPr id="5" name="Content Placeholder 2"/>
          <p:cNvSpPr>
            <a:spLocks noGrp="1"/>
          </p:cNvSpPr>
          <p:nvPr>
            <p:ph idx="1"/>
          </p:nvPr>
        </p:nvSpPr>
        <p:spPr>
          <a:xfrm>
            <a:off x="457200" y="1111250"/>
            <a:ext cx="8229600" cy="2792413"/>
          </a:xfrm>
        </p:spPr>
        <p:txBody>
          <a:bodyPr rtlCol="0">
            <a:normAutofit/>
          </a:bodyPr>
          <a:lstStyle/>
          <a:p>
            <a:pPr eaLnBrk="1" fontAlgn="auto" hangingPunct="1">
              <a:lnSpc>
                <a:spcPts val="2000"/>
              </a:lnSpc>
              <a:spcBef>
                <a:spcPts val="1200"/>
              </a:spcBef>
              <a:spcAft>
                <a:spcPts val="0"/>
              </a:spcAft>
              <a:buFont typeface="Wingdings 3"/>
              <a:buNone/>
              <a:defRPr/>
            </a:pPr>
            <a:r>
              <a:rPr lang="en-US" sz="2800" dirty="0" smtClean="0">
                <a:latin typeface="+mn-lt"/>
                <a:cs typeface="Arial" pitchFamily="34" charset="0"/>
              </a:rPr>
              <a:t>Do you need IRMS training? </a:t>
            </a:r>
          </a:p>
          <a:p>
            <a:pPr marL="365760" indent="-256032" eaLnBrk="1" fontAlgn="auto" hangingPunct="1">
              <a:lnSpc>
                <a:spcPts val="2000"/>
              </a:lnSpc>
              <a:spcBef>
                <a:spcPts val="1200"/>
              </a:spcBef>
              <a:spcAft>
                <a:spcPts val="0"/>
              </a:spcAft>
              <a:buFont typeface="Wingdings" pitchFamily="2" charset="2"/>
              <a:buChar char="§"/>
              <a:defRPr/>
            </a:pPr>
            <a:r>
              <a:rPr lang="en-US" sz="2800" dirty="0" smtClean="0">
                <a:solidFill>
                  <a:srgbClr val="000099"/>
                </a:solidFill>
                <a:latin typeface="+mn-lt"/>
                <a:cs typeface="Arial" pitchFamily="34" charset="0"/>
                <a:hlinkClick r:id="rId2"/>
              </a:rPr>
              <a:t>External.Entity.DocForms@tax.virginia.gov</a:t>
            </a:r>
            <a:endParaRPr lang="en-US" sz="2800" dirty="0" smtClean="0">
              <a:solidFill>
                <a:srgbClr val="000099"/>
              </a:solidFill>
              <a:latin typeface="+mn-lt"/>
              <a:cs typeface="Arial" pitchFamily="34" charset="0"/>
            </a:endParaRPr>
          </a:p>
          <a:p>
            <a:pPr marL="365760" indent="-256032" eaLnBrk="1" fontAlgn="auto" hangingPunct="1">
              <a:lnSpc>
                <a:spcPts val="2000"/>
              </a:lnSpc>
              <a:spcBef>
                <a:spcPts val="1200"/>
              </a:spcBef>
              <a:spcAft>
                <a:spcPts val="0"/>
              </a:spcAft>
              <a:buFont typeface="Wingdings 3"/>
              <a:buNone/>
              <a:defRPr/>
            </a:pPr>
            <a:endParaRPr lang="en-US" sz="2800" dirty="0" smtClean="0">
              <a:latin typeface="+mn-lt"/>
              <a:cs typeface="Arial" pitchFamily="34" charset="0"/>
            </a:endParaRPr>
          </a:p>
          <a:p>
            <a:pPr indent="-256032" eaLnBrk="1" fontAlgn="auto" hangingPunct="1">
              <a:lnSpc>
                <a:spcPts val="2000"/>
              </a:lnSpc>
              <a:spcBef>
                <a:spcPts val="1200"/>
              </a:spcBef>
              <a:spcAft>
                <a:spcPts val="0"/>
              </a:spcAft>
              <a:buFont typeface="Wingdings 3"/>
              <a:buNone/>
              <a:defRPr/>
            </a:pPr>
            <a:r>
              <a:rPr lang="en-US" sz="2800" dirty="0" smtClean="0">
                <a:latin typeface="+mn-lt"/>
                <a:cs typeface="Arial" pitchFamily="34" charset="0"/>
              </a:rPr>
              <a:t>Problems with Receiving reports?</a:t>
            </a:r>
          </a:p>
          <a:p>
            <a:pPr marL="365760" indent="-256032" eaLnBrk="1" fontAlgn="auto" hangingPunct="1">
              <a:lnSpc>
                <a:spcPts val="2500"/>
              </a:lnSpc>
              <a:spcBef>
                <a:spcPts val="1200"/>
              </a:spcBef>
              <a:spcAft>
                <a:spcPts val="0"/>
              </a:spcAft>
              <a:buFont typeface="Wingdings" pitchFamily="2" charset="2"/>
              <a:buChar char="§"/>
              <a:defRPr/>
            </a:pPr>
            <a:r>
              <a:rPr lang="en-US" sz="2800" dirty="0" smtClean="0">
                <a:solidFill>
                  <a:srgbClr val="000099"/>
                </a:solidFill>
                <a:latin typeface="+mn-lt"/>
                <a:cs typeface="Arial" pitchFamily="34" charset="0"/>
                <a:hlinkClick r:id="rId3"/>
              </a:rPr>
              <a:t>Irms.support@tax.virginia.gov</a:t>
            </a:r>
            <a:r>
              <a:rPr lang="en-US" sz="2800" dirty="0" smtClean="0">
                <a:solidFill>
                  <a:srgbClr val="000099"/>
                </a:solidFill>
                <a:latin typeface="+mn-lt"/>
                <a:cs typeface="Arial" pitchFamily="34" charset="0"/>
              </a:rPr>
              <a:t> –  </a:t>
            </a:r>
            <a:r>
              <a:rPr lang="en-US" sz="2800" dirty="0" smtClean="0">
                <a:latin typeface="+mn-lt"/>
                <a:cs typeface="Arial" pitchFamily="34" charset="0"/>
              </a:rPr>
              <a:t>TAX’s IRMS Support personnel can review the distribution list for your office and advise you on what you need to 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5123" name="Title 1"/>
          <p:cNvSpPr txBox="1">
            <a:spLocks/>
          </p:cNvSpPr>
          <p:nvPr/>
        </p:nvSpPr>
        <p:spPr bwMode="auto">
          <a:xfrm>
            <a:off x="457200" y="142875"/>
            <a:ext cx="8229600" cy="731838"/>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Changes to Personnel</a:t>
            </a:r>
          </a:p>
        </p:txBody>
      </p:sp>
      <p:sp>
        <p:nvSpPr>
          <p:cNvPr id="5124" name="Content Placeholder 2"/>
          <p:cNvSpPr>
            <a:spLocks noGrp="1"/>
          </p:cNvSpPr>
          <p:nvPr>
            <p:ph idx="1"/>
          </p:nvPr>
        </p:nvSpPr>
        <p:spPr>
          <a:xfrm>
            <a:off x="339725" y="874713"/>
            <a:ext cx="8229600" cy="4525962"/>
          </a:xfrm>
        </p:spPr>
        <p:txBody>
          <a:bodyPr/>
          <a:lstStyle/>
          <a:p>
            <a:pPr eaLnBrk="1" hangingPunct="1">
              <a:spcBef>
                <a:spcPct val="0"/>
              </a:spcBef>
              <a:buFont typeface="Arial" charset="0"/>
              <a:buChar char="•"/>
            </a:pPr>
            <a:r>
              <a:rPr lang="en-US" sz="2400" smtClean="0">
                <a:latin typeface="Calibri" pitchFamily="34" charset="0"/>
                <a:ea typeface="Calibri" pitchFamily="34" charset="0"/>
                <a:cs typeface="Arial" charset="0"/>
              </a:rPr>
              <a:t> Carol Herring has retired</a:t>
            </a:r>
          </a:p>
          <a:p>
            <a:pPr eaLnBrk="1" hangingPunct="1">
              <a:spcBef>
                <a:spcPct val="0"/>
              </a:spcBef>
              <a:buFont typeface="Arial" charset="0"/>
              <a:buChar char="•"/>
            </a:pPr>
            <a:r>
              <a:rPr lang="en-US" sz="2400" smtClean="0">
                <a:latin typeface="Calibri" pitchFamily="34" charset="0"/>
                <a:ea typeface="Calibri" pitchFamily="34" charset="0"/>
                <a:cs typeface="Arial" charset="0"/>
              </a:rPr>
              <a:t> Bertha Baskerville has assumed the majority of Carol’s role </a:t>
            </a:r>
          </a:p>
          <a:p>
            <a:pPr eaLnBrk="1" hangingPunct="1">
              <a:spcBef>
                <a:spcPct val="0"/>
              </a:spcBef>
            </a:pPr>
            <a:r>
              <a:rPr lang="en-US" sz="2400" smtClean="0">
                <a:latin typeface="Calibri" pitchFamily="34" charset="0"/>
                <a:ea typeface="Calibri" pitchFamily="34" charset="0"/>
                <a:cs typeface="Arial" charset="0"/>
              </a:rPr>
              <a:t>   including keying to Cardinal, handling uncollectibles, etc.</a:t>
            </a:r>
          </a:p>
          <a:p>
            <a:pPr eaLnBrk="1" hangingPunct="1">
              <a:spcBef>
                <a:spcPct val="0"/>
              </a:spcBef>
              <a:buFont typeface="Arial" charset="0"/>
              <a:buChar char="•"/>
            </a:pPr>
            <a:r>
              <a:rPr lang="en-US" sz="2400" smtClean="0">
                <a:latin typeface="Calibri" pitchFamily="34" charset="0"/>
                <a:ea typeface="Calibri" pitchFamily="34" charset="0"/>
                <a:cs typeface="Arial" charset="0"/>
              </a:rPr>
              <a:t> Lisa Greene is Bertha’s supervisor</a:t>
            </a:r>
          </a:p>
          <a:p>
            <a:pPr eaLnBrk="1" hangingPunct="1">
              <a:spcBef>
                <a:spcPct val="0"/>
              </a:spcBef>
              <a:buFont typeface="Arial" charset="0"/>
              <a:buChar char="•"/>
            </a:pPr>
            <a:r>
              <a:rPr lang="en-US" sz="2400" smtClean="0">
                <a:latin typeface="Calibri" pitchFamily="34" charset="0"/>
                <a:ea typeface="Calibri" pitchFamily="34" charset="0"/>
                <a:cs typeface="Arial" charset="0"/>
              </a:rPr>
              <a:t> Lynn Pulley-Paine continues as our local estimated subject</a:t>
            </a:r>
          </a:p>
          <a:p>
            <a:pPr eaLnBrk="1" hangingPunct="1">
              <a:spcBef>
                <a:spcPct val="0"/>
              </a:spcBef>
            </a:pPr>
            <a:r>
              <a:rPr lang="en-US" sz="2400" smtClean="0">
                <a:latin typeface="Calibri" pitchFamily="34" charset="0"/>
                <a:ea typeface="Calibri" pitchFamily="34" charset="0"/>
                <a:cs typeface="Arial" charset="0"/>
              </a:rPr>
              <a:t>   matter expert</a:t>
            </a:r>
          </a:p>
          <a:p>
            <a:pPr eaLnBrk="1" hangingPunct="1">
              <a:spcBef>
                <a:spcPct val="0"/>
              </a:spcBef>
              <a:buFont typeface="Arial" charset="0"/>
              <a:buChar char="•"/>
            </a:pPr>
            <a:r>
              <a:rPr lang="en-US" sz="2400" smtClean="0">
                <a:latin typeface="Calibri" pitchFamily="34" charset="0"/>
                <a:ea typeface="Calibri" pitchFamily="34" charset="0"/>
                <a:cs typeface="Arial" charset="0"/>
              </a:rPr>
              <a:t> Keven Wright is the new Local Liaison replacing Jay Doshi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6147" name="Title 1"/>
          <p:cNvSpPr txBox="1">
            <a:spLocks/>
          </p:cNvSpPr>
          <p:nvPr/>
        </p:nvSpPr>
        <p:spPr bwMode="auto">
          <a:xfrm>
            <a:off x="457200" y="0"/>
            <a:ext cx="8229600" cy="727075"/>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TAX Website: New look and logo</a:t>
            </a:r>
          </a:p>
        </p:txBody>
      </p:sp>
      <p:pic>
        <p:nvPicPr>
          <p:cNvPr id="6148" name="Picture 3"/>
          <p:cNvPicPr>
            <a:picLocks noGrp="1" noChangeAspect="1" noChangeArrowheads="1"/>
          </p:cNvPicPr>
          <p:nvPr>
            <p:ph idx="1"/>
          </p:nvPr>
        </p:nvPicPr>
        <p:blipFill>
          <a:blip r:embed="rId3"/>
          <a:srcRect/>
          <a:stretch>
            <a:fillRect/>
          </a:stretch>
        </p:blipFill>
        <p:spPr>
          <a:xfrm>
            <a:off x="912813" y="727075"/>
            <a:ext cx="2524125" cy="3592513"/>
          </a:xfrm>
        </p:spPr>
      </p:pic>
      <p:pic>
        <p:nvPicPr>
          <p:cNvPr id="6149" name="Picture 4"/>
          <p:cNvPicPr>
            <a:picLocks noChangeAspect="1" noChangeArrowheads="1"/>
          </p:cNvPicPr>
          <p:nvPr/>
        </p:nvPicPr>
        <p:blipFill>
          <a:blip r:embed="rId4"/>
          <a:srcRect/>
          <a:stretch>
            <a:fillRect/>
          </a:stretch>
        </p:blipFill>
        <p:spPr bwMode="auto">
          <a:xfrm>
            <a:off x="4799013" y="992188"/>
            <a:ext cx="3267075" cy="3327400"/>
          </a:xfrm>
          <a:prstGeom prst="rect">
            <a:avLst/>
          </a:prstGeom>
          <a:noFill/>
          <a:ln w="9525">
            <a:noFill/>
            <a:miter lim="800000"/>
            <a:headEnd/>
            <a:tailEnd/>
          </a:ln>
        </p:spPr>
      </p:pic>
      <p:sp>
        <p:nvSpPr>
          <p:cNvPr id="9" name="Donut 8"/>
          <p:cNvSpPr/>
          <p:nvPr/>
        </p:nvSpPr>
        <p:spPr>
          <a:xfrm>
            <a:off x="5395913" y="2978150"/>
            <a:ext cx="1371600" cy="207963"/>
          </a:xfrm>
          <a:prstGeom prst="donut">
            <a:avLst>
              <a:gd name="adj" fmla="val 996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983" fontAlgn="auto">
              <a:spcBef>
                <a:spcPts val="0"/>
              </a:spcBef>
              <a:spcAft>
                <a:spcPts val="0"/>
              </a:spcAft>
              <a:defRPr/>
            </a:pPr>
            <a:endParaRPr lang="en-US" sz="1350" dirty="0">
              <a:solidFill>
                <a:schemeClr val="tx1"/>
              </a:solidFill>
            </a:endParaRPr>
          </a:p>
        </p:txBody>
      </p:sp>
      <p:sp>
        <p:nvSpPr>
          <p:cNvPr id="10" name="Donut 9"/>
          <p:cNvSpPr/>
          <p:nvPr/>
        </p:nvSpPr>
        <p:spPr>
          <a:xfrm>
            <a:off x="2124075" y="3890963"/>
            <a:ext cx="457200" cy="77787"/>
          </a:xfrm>
          <a:prstGeom prst="donut">
            <a:avLst>
              <a:gd name="adj" fmla="val 996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983" fontAlgn="auto">
              <a:spcBef>
                <a:spcPts val="0"/>
              </a:spcBef>
              <a:spcAft>
                <a:spcPts val="0"/>
              </a:spcAft>
              <a:defRPr/>
            </a:pPr>
            <a:endParaRPr lang="en-US" sz="1350" dirty="0">
              <a:solidFill>
                <a:schemeClr val="tx1"/>
              </a:solidFill>
            </a:endParaRPr>
          </a:p>
        </p:txBody>
      </p:sp>
      <p:cxnSp>
        <p:nvCxnSpPr>
          <p:cNvPr id="14" name="Straight Connector 13"/>
          <p:cNvCxnSpPr>
            <a:stCxn id="10" idx="6"/>
          </p:cNvCxnSpPr>
          <p:nvPr/>
        </p:nvCxnSpPr>
        <p:spPr>
          <a:xfrm flipV="1">
            <a:off x="2581275" y="3082925"/>
            <a:ext cx="2814638" cy="8461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7171" name="Title 1"/>
          <p:cNvSpPr txBox="1">
            <a:spLocks/>
          </p:cNvSpPr>
          <p:nvPr/>
        </p:nvSpPr>
        <p:spPr bwMode="auto">
          <a:xfrm>
            <a:off x="457200" y="274638"/>
            <a:ext cx="8229600" cy="711200"/>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Interest Rate Changes</a:t>
            </a:r>
          </a:p>
        </p:txBody>
      </p:sp>
      <p:sp>
        <p:nvSpPr>
          <p:cNvPr id="7172" name="Content Placeholder 2"/>
          <p:cNvSpPr>
            <a:spLocks noGrp="1"/>
          </p:cNvSpPr>
          <p:nvPr>
            <p:ph idx="1"/>
          </p:nvPr>
        </p:nvSpPr>
        <p:spPr>
          <a:xfrm>
            <a:off x="227013" y="823913"/>
            <a:ext cx="8677275" cy="4997450"/>
          </a:xfrm>
        </p:spPr>
        <p:txBody>
          <a:bodyPr/>
          <a:lstStyle/>
          <a:p>
            <a:pPr eaLnBrk="1" hangingPunct="1">
              <a:spcBef>
                <a:spcPct val="0"/>
              </a:spcBef>
            </a:pPr>
            <a:endParaRPr lang="en-US" smtClean="0">
              <a:latin typeface="Arial" charset="0"/>
              <a:ea typeface="Calibri" pitchFamily="34" charset="0"/>
              <a:cs typeface="Arial" charset="0"/>
            </a:endParaRPr>
          </a:p>
          <a:p>
            <a:pPr eaLnBrk="1" hangingPunct="1">
              <a:spcBef>
                <a:spcPct val="0"/>
              </a:spcBef>
              <a:buFont typeface="Arial" charset="0"/>
              <a:buChar char="•"/>
            </a:pPr>
            <a:r>
              <a:rPr lang="en-US" smtClean="0">
                <a:latin typeface="Calibri" pitchFamily="34" charset="0"/>
                <a:ea typeface="Calibri" pitchFamily="34" charset="0"/>
                <a:cs typeface="Arial" charset="0"/>
              </a:rPr>
              <a:t> Communicated via Gov.delivery in the form of a</a:t>
            </a:r>
          </a:p>
          <a:p>
            <a:pPr eaLnBrk="1" hangingPunct="1">
              <a:spcBef>
                <a:spcPct val="0"/>
              </a:spcBef>
            </a:pPr>
            <a:r>
              <a:rPr lang="en-US" smtClean="0">
                <a:latin typeface="Calibri" pitchFamily="34" charset="0"/>
                <a:ea typeface="Calibri" pitchFamily="34" charset="0"/>
                <a:cs typeface="Arial" charset="0"/>
              </a:rPr>
              <a:t> “tax bulletin” every quarter</a:t>
            </a:r>
          </a:p>
          <a:p>
            <a:pPr eaLnBrk="1" hangingPunct="1">
              <a:spcBef>
                <a:spcPct val="0"/>
              </a:spcBef>
              <a:buFont typeface="Arial" charset="0"/>
              <a:buChar char="•"/>
            </a:pPr>
            <a:r>
              <a:rPr lang="en-US" smtClean="0">
                <a:latin typeface="Calibri" pitchFamily="34" charset="0"/>
                <a:ea typeface="Calibri" pitchFamily="34" charset="0"/>
                <a:cs typeface="Arial" charset="0"/>
              </a:rPr>
              <a:t> Interest rates are also published on the locality </a:t>
            </a:r>
          </a:p>
          <a:p>
            <a:pPr eaLnBrk="1" hangingPunct="1">
              <a:spcBef>
                <a:spcPct val="0"/>
              </a:spcBef>
            </a:pPr>
            <a:r>
              <a:rPr lang="en-US" smtClean="0">
                <a:latin typeface="Calibri" pitchFamily="34" charset="0"/>
                <a:ea typeface="Calibri" pitchFamily="34" charset="0"/>
                <a:cs typeface="Arial" charset="0"/>
              </a:rPr>
              <a:t>  website</a:t>
            </a:r>
          </a:p>
          <a:p>
            <a:pPr eaLnBrk="1" hangingPunct="1">
              <a:spcBef>
                <a:spcPct val="0"/>
              </a:spcBef>
              <a:buFont typeface="Arial" charset="0"/>
              <a:buChar char="•"/>
            </a:pPr>
            <a:r>
              <a:rPr lang="en-US" smtClean="0">
                <a:latin typeface="Calibri" pitchFamily="34" charset="0"/>
                <a:ea typeface="Calibri" pitchFamily="34" charset="0"/>
                <a:cs typeface="Arial" charset="0"/>
              </a:rPr>
              <a:t> Interest rates are automatically updated in the </a:t>
            </a:r>
          </a:p>
          <a:p>
            <a:pPr eaLnBrk="1" hangingPunct="1">
              <a:spcBef>
                <a:spcPct val="0"/>
              </a:spcBef>
            </a:pPr>
            <a:r>
              <a:rPr lang="en-US" smtClean="0">
                <a:latin typeface="Calibri" pitchFamily="34" charset="0"/>
                <a:ea typeface="Calibri" pitchFamily="34" charset="0"/>
                <a:cs typeface="Arial" charset="0"/>
              </a:rPr>
              <a:t>  IRMS Penalty and Interest Calculator as changes</a:t>
            </a:r>
          </a:p>
          <a:p>
            <a:pPr eaLnBrk="1" hangingPunct="1">
              <a:spcBef>
                <a:spcPct val="0"/>
              </a:spcBef>
            </a:pPr>
            <a:r>
              <a:rPr lang="en-US" smtClean="0">
                <a:latin typeface="Calibri" pitchFamily="34" charset="0"/>
                <a:ea typeface="Calibri" pitchFamily="34" charset="0"/>
                <a:cs typeface="Arial" charset="0"/>
              </a:rPr>
              <a:t>  occur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8195" name="Title 7"/>
          <p:cNvSpPr txBox="1">
            <a:spLocks/>
          </p:cNvSpPr>
          <p:nvPr/>
        </p:nvSpPr>
        <p:spPr bwMode="auto">
          <a:xfrm>
            <a:off x="457200" y="214313"/>
            <a:ext cx="8229600" cy="700087"/>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Penalty and Interest Calculator</a:t>
            </a:r>
          </a:p>
        </p:txBody>
      </p:sp>
      <p:sp>
        <p:nvSpPr>
          <p:cNvPr id="8196" name="Content Placeholder 9"/>
          <p:cNvSpPr>
            <a:spLocks noGrp="1"/>
          </p:cNvSpPr>
          <p:nvPr>
            <p:ph idx="1"/>
          </p:nvPr>
        </p:nvSpPr>
        <p:spPr>
          <a:xfrm>
            <a:off x="457200" y="1038225"/>
            <a:ext cx="8229600" cy="3216275"/>
          </a:xfrm>
        </p:spPr>
        <p:txBody>
          <a:bodyPr/>
          <a:lstStyle/>
          <a:p>
            <a:pPr eaLnBrk="1" hangingPunct="1">
              <a:spcBef>
                <a:spcPct val="0"/>
              </a:spcBef>
              <a:buFont typeface="Arial" charset="0"/>
              <a:buChar char="•"/>
            </a:pPr>
            <a:r>
              <a:rPr lang="en-US" smtClean="0">
                <a:latin typeface="Calibri" pitchFamily="34" charset="0"/>
                <a:ea typeface="Calibri" pitchFamily="34" charset="0"/>
                <a:cs typeface="Arial" charset="0"/>
              </a:rPr>
              <a:t> Refer to Chapter 12 of the </a:t>
            </a:r>
            <a:r>
              <a:rPr lang="en-US" u="sng" smtClean="0">
                <a:latin typeface="Calibri" pitchFamily="34" charset="0"/>
                <a:ea typeface="Calibri" pitchFamily="34" charset="0"/>
                <a:cs typeface="Arial" charset="0"/>
              </a:rPr>
              <a:t>IRMS User Guide for </a:t>
            </a:r>
          </a:p>
          <a:p>
            <a:pPr eaLnBrk="1" hangingPunct="1">
              <a:spcBef>
                <a:spcPct val="0"/>
              </a:spcBef>
            </a:pPr>
            <a:r>
              <a:rPr lang="en-US" smtClean="0">
                <a:latin typeface="Calibri" pitchFamily="34" charset="0"/>
                <a:ea typeface="Calibri" pitchFamily="34" charset="0"/>
                <a:cs typeface="Arial" charset="0"/>
              </a:rPr>
              <a:t>   </a:t>
            </a:r>
            <a:r>
              <a:rPr lang="en-US" u="sng" smtClean="0">
                <a:latin typeface="Calibri" pitchFamily="34" charset="0"/>
                <a:ea typeface="Calibri" pitchFamily="34" charset="0"/>
                <a:cs typeface="Arial" charset="0"/>
              </a:rPr>
              <a:t>Localities</a:t>
            </a:r>
            <a:r>
              <a:rPr lang="en-US" smtClean="0">
                <a:latin typeface="Calibri" pitchFamily="34" charset="0"/>
                <a:ea typeface="Calibri" pitchFamily="34" charset="0"/>
                <a:cs typeface="Arial" charset="0"/>
              </a:rPr>
              <a:t> for detailed instructions.</a:t>
            </a:r>
          </a:p>
          <a:p>
            <a:pPr eaLnBrk="1" hangingPunct="1">
              <a:spcBef>
                <a:spcPct val="0"/>
              </a:spcBef>
              <a:buFont typeface="Arial" charset="0"/>
              <a:buChar char="•"/>
            </a:pPr>
            <a:endParaRPr lang="en-US" smtClean="0">
              <a:latin typeface="Calibri" pitchFamily="34" charset="0"/>
              <a:ea typeface="Calibri" pitchFamily="34" charset="0"/>
              <a:cs typeface="Arial" charset="0"/>
            </a:endParaRPr>
          </a:p>
          <a:p>
            <a:pPr eaLnBrk="1" hangingPunct="1">
              <a:spcBef>
                <a:spcPct val="0"/>
              </a:spcBef>
              <a:buFont typeface="Arial" charset="0"/>
              <a:buChar char="•"/>
            </a:pPr>
            <a:r>
              <a:rPr lang="en-US" smtClean="0">
                <a:latin typeface="Calibri" pitchFamily="34" charset="0"/>
                <a:ea typeface="Calibri" pitchFamily="34" charset="0"/>
                <a:cs typeface="Arial" charset="0"/>
              </a:rPr>
              <a:t> The </a:t>
            </a:r>
            <a:r>
              <a:rPr lang="en-US" u="sng" smtClean="0">
                <a:latin typeface="Calibri" pitchFamily="34" charset="0"/>
                <a:ea typeface="Calibri" pitchFamily="34" charset="0"/>
                <a:cs typeface="Arial" charset="0"/>
              </a:rPr>
              <a:t>IRMS User Guide for Localities</a:t>
            </a:r>
            <a:r>
              <a:rPr lang="en-US" smtClean="0">
                <a:latin typeface="Calibri" pitchFamily="34" charset="0"/>
                <a:ea typeface="Calibri" pitchFamily="34" charset="0"/>
                <a:cs typeface="Arial" charset="0"/>
              </a:rPr>
              <a:t>  may be </a:t>
            </a:r>
          </a:p>
          <a:p>
            <a:pPr eaLnBrk="1" hangingPunct="1">
              <a:spcBef>
                <a:spcPct val="0"/>
              </a:spcBef>
            </a:pPr>
            <a:r>
              <a:rPr lang="en-US" smtClean="0">
                <a:latin typeface="Calibri" pitchFamily="34" charset="0"/>
                <a:ea typeface="Calibri" pitchFamily="34" charset="0"/>
                <a:cs typeface="Arial" charset="0"/>
              </a:rPr>
              <a:t>  referenced in Locality TARP at </a:t>
            </a:r>
            <a:endParaRPr lang="en-US" sz="2000" smtClean="0">
              <a:latin typeface="Calibri" pitchFamily="34" charset="0"/>
              <a:ea typeface="Calibri" pitchFamily="34" charset="0"/>
              <a:cs typeface="Arial" charset="0"/>
            </a:endParaRPr>
          </a:p>
          <a:p>
            <a:pPr algn="ctr" eaLnBrk="1" hangingPunct="1">
              <a:spcBef>
                <a:spcPct val="0"/>
              </a:spcBef>
            </a:pPr>
            <a:endParaRPr lang="en-US" sz="2000" smtClean="0">
              <a:solidFill>
                <a:srgbClr val="FF0000"/>
              </a:solidFill>
              <a:latin typeface="Calibri" pitchFamily="34" charset="0"/>
              <a:ea typeface="Calibri" pitchFamily="34" charset="0"/>
              <a:cs typeface="Arial" charset="0"/>
            </a:endParaRPr>
          </a:p>
          <a:p>
            <a:pPr algn="ctr" eaLnBrk="1" hangingPunct="1">
              <a:spcBef>
                <a:spcPct val="0"/>
              </a:spcBef>
            </a:pPr>
            <a:r>
              <a:rPr lang="en-US" smtClean="0">
                <a:solidFill>
                  <a:srgbClr val="FF0000"/>
                </a:solidFill>
                <a:latin typeface="Calibri" pitchFamily="34" charset="0"/>
                <a:ea typeface="Calibri" pitchFamily="34" charset="0"/>
                <a:cs typeface="Arial" charset="0"/>
              </a:rPr>
              <a:t>   </a:t>
            </a:r>
            <a:r>
              <a:rPr lang="en-US" b="1" smtClean="0">
                <a:solidFill>
                  <a:srgbClr val="FF0000"/>
                </a:solidFill>
                <a:latin typeface="Calibri" pitchFamily="34" charset="0"/>
                <a:ea typeface="Calibri" pitchFamily="34" charset="0"/>
                <a:cs typeface="Arial" charset="0"/>
              </a:rPr>
              <a:t>www.locality.tarp.tax.virginia.gov</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9219" name="Title 7"/>
          <p:cNvSpPr txBox="1">
            <a:spLocks/>
          </p:cNvSpPr>
          <p:nvPr/>
        </p:nvSpPr>
        <p:spPr bwMode="auto">
          <a:xfrm>
            <a:off x="457200" y="274638"/>
            <a:ext cx="8229600" cy="534987"/>
          </a:xfrm>
          <a:prstGeom prst="rect">
            <a:avLst/>
          </a:prstGeom>
          <a:noFill/>
          <a:ln w="9525">
            <a:noFill/>
            <a:miter lim="800000"/>
            <a:headEnd/>
            <a:tailEnd/>
          </a:ln>
        </p:spPr>
        <p:txBody>
          <a:bodyPr anchor="b"/>
          <a:lstStyle/>
          <a:p>
            <a:pPr algn="ctr" defTabSz="914400">
              <a:lnSpc>
                <a:spcPts val="5400"/>
              </a:lnSpc>
            </a:pPr>
            <a:r>
              <a:rPr lang="en-US" sz="4000" b="1">
                <a:latin typeface="Calibri" pitchFamily="34" charset="0"/>
              </a:rPr>
              <a:t>Penalty and Interest Calculator</a:t>
            </a:r>
          </a:p>
        </p:txBody>
      </p:sp>
      <p:pic>
        <p:nvPicPr>
          <p:cNvPr id="9220" name="Content Placeholder 8" descr="P and I Screenshot.JPG"/>
          <p:cNvPicPr>
            <a:picLocks noGrp="1" noChangeAspect="1"/>
          </p:cNvPicPr>
          <p:nvPr>
            <p:ph idx="1"/>
          </p:nvPr>
        </p:nvPicPr>
        <p:blipFill>
          <a:blip r:embed="rId2"/>
          <a:srcRect/>
          <a:stretch>
            <a:fillRect/>
          </a:stretch>
        </p:blipFill>
        <p:spPr>
          <a:xfrm>
            <a:off x="1736725" y="663575"/>
            <a:ext cx="5403850" cy="379571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0243" name="Title 7"/>
          <p:cNvSpPr txBox="1">
            <a:spLocks/>
          </p:cNvSpPr>
          <p:nvPr/>
        </p:nvSpPr>
        <p:spPr bwMode="auto">
          <a:xfrm>
            <a:off x="457200" y="165100"/>
            <a:ext cx="8229600" cy="730250"/>
          </a:xfrm>
          <a:prstGeom prst="rect">
            <a:avLst/>
          </a:prstGeom>
          <a:noFill/>
          <a:ln w="9525">
            <a:noFill/>
            <a:miter lim="800000"/>
            <a:headEnd/>
            <a:tailEnd/>
          </a:ln>
        </p:spPr>
        <p:txBody>
          <a:bodyPr anchor="b"/>
          <a:lstStyle/>
          <a:p>
            <a:pPr algn="ctr" defTabSz="914400">
              <a:lnSpc>
                <a:spcPts val="5400"/>
              </a:lnSpc>
            </a:pPr>
            <a:r>
              <a:rPr lang="en-US" sz="4800" b="1">
                <a:solidFill>
                  <a:schemeClr val="accent1"/>
                </a:solidFill>
                <a:latin typeface="Calibri" pitchFamily="34" charset="0"/>
              </a:rPr>
              <a:t> </a:t>
            </a:r>
            <a:r>
              <a:rPr lang="en-US" sz="4000" b="1">
                <a:latin typeface="Calibri" pitchFamily="34" charset="0"/>
              </a:rPr>
              <a:t>Penalty and Interest Calculator</a:t>
            </a:r>
          </a:p>
        </p:txBody>
      </p:sp>
      <p:sp>
        <p:nvSpPr>
          <p:cNvPr id="10244" name="Content Placeholder 9"/>
          <p:cNvSpPr>
            <a:spLocks noGrp="1"/>
          </p:cNvSpPr>
          <p:nvPr>
            <p:ph idx="1"/>
          </p:nvPr>
        </p:nvSpPr>
        <p:spPr>
          <a:xfrm>
            <a:off x="220663" y="1063625"/>
            <a:ext cx="8702675" cy="874713"/>
          </a:xfrm>
        </p:spPr>
        <p:txBody>
          <a:bodyPr/>
          <a:lstStyle/>
          <a:p>
            <a:pPr eaLnBrk="1" hangingPunct="1">
              <a:lnSpc>
                <a:spcPts val="2000"/>
              </a:lnSpc>
              <a:spcBef>
                <a:spcPct val="0"/>
              </a:spcBef>
              <a:buFont typeface="Arial" charset="0"/>
              <a:buChar char="•"/>
            </a:pPr>
            <a:r>
              <a:rPr lang="en-US" sz="2000" smtClean="0">
                <a:latin typeface="Calibri" pitchFamily="34" charset="0"/>
                <a:ea typeface="Calibri" pitchFamily="34" charset="0"/>
                <a:cs typeface="Arial" charset="0"/>
              </a:rPr>
              <a:t> The Penalty and Interest amounts calculated will depend on the information</a:t>
            </a:r>
          </a:p>
          <a:p>
            <a:pPr eaLnBrk="1" hangingPunct="1">
              <a:lnSpc>
                <a:spcPts val="2000"/>
              </a:lnSpc>
              <a:spcBef>
                <a:spcPct val="0"/>
              </a:spcBef>
            </a:pPr>
            <a:r>
              <a:rPr lang="en-US" sz="2000" smtClean="0">
                <a:latin typeface="Calibri" pitchFamily="34" charset="0"/>
                <a:ea typeface="Calibri" pitchFamily="34" charset="0"/>
                <a:cs typeface="Arial" charset="0"/>
              </a:rPr>
              <a:t>  entered for each of the following variables:</a:t>
            </a:r>
            <a:endParaRPr lang="en-US" sz="2000" smtClean="0">
              <a:solidFill>
                <a:srgbClr val="FF0000"/>
              </a:solidFill>
              <a:latin typeface="Calibri" pitchFamily="34" charset="0"/>
              <a:ea typeface="Calibri" pitchFamily="34" charset="0"/>
              <a:cs typeface="Arial" charset="0"/>
            </a:endParaRPr>
          </a:p>
        </p:txBody>
      </p:sp>
      <p:sp>
        <p:nvSpPr>
          <p:cNvPr id="10245" name="Rectangle 5"/>
          <p:cNvSpPr>
            <a:spLocks noChangeArrowheads="1"/>
          </p:cNvSpPr>
          <p:nvPr/>
        </p:nvSpPr>
        <p:spPr bwMode="auto">
          <a:xfrm>
            <a:off x="1176338" y="1773238"/>
            <a:ext cx="6761162" cy="2032000"/>
          </a:xfrm>
          <a:prstGeom prst="rect">
            <a:avLst/>
          </a:prstGeom>
          <a:noFill/>
          <a:ln w="9525">
            <a:noFill/>
            <a:miter lim="800000"/>
            <a:headEnd/>
            <a:tailEnd/>
          </a:ln>
        </p:spPr>
        <p:txBody>
          <a:bodyPr>
            <a:spAutoFit/>
          </a:bodyPr>
          <a:lstStyle/>
          <a:p>
            <a:pPr>
              <a:buFontTx/>
              <a:buChar char="-"/>
            </a:pPr>
            <a:r>
              <a:rPr lang="en-US" sz="1800">
                <a:solidFill>
                  <a:srgbClr val="FF0000"/>
                </a:solidFill>
                <a:latin typeface="Calibri" pitchFamily="34" charset="0"/>
              </a:rPr>
              <a:t> Specific tax type</a:t>
            </a:r>
          </a:p>
          <a:p>
            <a:pPr>
              <a:buFontTx/>
              <a:buChar char="-"/>
            </a:pPr>
            <a:r>
              <a:rPr lang="en-US" sz="1800">
                <a:solidFill>
                  <a:srgbClr val="FF0000"/>
                </a:solidFill>
                <a:latin typeface="Calibri" pitchFamily="34" charset="0"/>
              </a:rPr>
              <a:t> Amount of the tax liability                          </a:t>
            </a:r>
          </a:p>
          <a:p>
            <a:pPr>
              <a:buFontTx/>
              <a:buChar char="-"/>
            </a:pPr>
            <a:r>
              <a:rPr lang="en-US" sz="1800">
                <a:solidFill>
                  <a:srgbClr val="FF0000"/>
                </a:solidFill>
                <a:latin typeface="Calibri" pitchFamily="34" charset="0"/>
              </a:rPr>
              <a:t> Submitted date of the return </a:t>
            </a:r>
          </a:p>
          <a:p>
            <a:pPr>
              <a:buFontTx/>
              <a:buChar char="-"/>
            </a:pPr>
            <a:r>
              <a:rPr lang="en-US" sz="1800">
                <a:solidFill>
                  <a:srgbClr val="FF0000"/>
                </a:solidFill>
                <a:latin typeface="Calibri" pitchFamily="34" charset="0"/>
              </a:rPr>
              <a:t> Due Date of the filing period</a:t>
            </a:r>
          </a:p>
          <a:p>
            <a:pPr>
              <a:buFontTx/>
              <a:buChar char="-"/>
            </a:pPr>
            <a:r>
              <a:rPr lang="en-US" sz="1800">
                <a:solidFill>
                  <a:srgbClr val="FF0000"/>
                </a:solidFill>
                <a:latin typeface="Calibri" pitchFamily="34" charset="0"/>
              </a:rPr>
              <a:t> Penalty and interest effective date </a:t>
            </a:r>
          </a:p>
          <a:p>
            <a:pPr>
              <a:buFontTx/>
              <a:buChar char="-"/>
            </a:pPr>
            <a:r>
              <a:rPr lang="en-US" sz="1800">
                <a:solidFill>
                  <a:srgbClr val="FF0000"/>
                </a:solidFill>
                <a:latin typeface="Calibri" pitchFamily="34" charset="0"/>
              </a:rPr>
              <a:t> Amount of tax due </a:t>
            </a:r>
          </a:p>
          <a:p>
            <a:pPr>
              <a:buFontTx/>
              <a:buChar char="-"/>
            </a:pPr>
            <a:r>
              <a:rPr lang="en-US" sz="1800">
                <a:solidFill>
                  <a:srgbClr val="FF0000"/>
                </a:solidFill>
                <a:latin typeface="Calibri" pitchFamily="34" charset="0"/>
              </a:rPr>
              <a:t> Payment information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pPr defTabSz="685800" fontAlgn="base">
              <a:spcBef>
                <a:spcPct val="0"/>
              </a:spcBef>
              <a:spcAft>
                <a:spcPct val="0"/>
              </a:spcAft>
            </a:pPr>
            <a:r>
              <a:rPr lang="en-US" smtClean="0"/>
              <a:t>© 2017 Virginia Department of Taxation</a:t>
            </a:r>
          </a:p>
        </p:txBody>
      </p:sp>
      <p:sp>
        <p:nvSpPr>
          <p:cNvPr id="11267" name="Title 7"/>
          <p:cNvSpPr txBox="1">
            <a:spLocks/>
          </p:cNvSpPr>
          <p:nvPr/>
        </p:nvSpPr>
        <p:spPr bwMode="auto">
          <a:xfrm>
            <a:off x="457200" y="165100"/>
            <a:ext cx="8229600" cy="730250"/>
          </a:xfrm>
          <a:prstGeom prst="rect">
            <a:avLst/>
          </a:prstGeom>
          <a:noFill/>
          <a:ln w="9525">
            <a:noFill/>
            <a:miter lim="800000"/>
            <a:headEnd/>
            <a:tailEnd/>
          </a:ln>
        </p:spPr>
        <p:txBody>
          <a:bodyPr anchor="b"/>
          <a:lstStyle/>
          <a:p>
            <a:pPr algn="ctr" defTabSz="914400">
              <a:lnSpc>
                <a:spcPts val="5400"/>
              </a:lnSpc>
            </a:pPr>
            <a:r>
              <a:rPr lang="en-US" sz="4800" b="1">
                <a:solidFill>
                  <a:schemeClr val="accent1"/>
                </a:solidFill>
                <a:latin typeface="Calibri" pitchFamily="34" charset="0"/>
              </a:rPr>
              <a:t> </a:t>
            </a:r>
            <a:r>
              <a:rPr lang="en-US" sz="4000" b="1">
                <a:latin typeface="Calibri" pitchFamily="34" charset="0"/>
              </a:rPr>
              <a:t>Penalty and Interest Calculator</a:t>
            </a:r>
          </a:p>
        </p:txBody>
      </p:sp>
      <p:sp>
        <p:nvSpPr>
          <p:cNvPr id="11268" name="Rectangle 4"/>
          <p:cNvSpPr>
            <a:spLocks noChangeArrowheads="1"/>
          </p:cNvSpPr>
          <p:nvPr/>
        </p:nvSpPr>
        <p:spPr bwMode="auto">
          <a:xfrm>
            <a:off x="334963" y="1171575"/>
            <a:ext cx="7940675" cy="1631950"/>
          </a:xfrm>
          <a:prstGeom prst="rect">
            <a:avLst/>
          </a:prstGeom>
          <a:noFill/>
          <a:ln w="9525">
            <a:noFill/>
            <a:miter lim="800000"/>
            <a:headEnd/>
            <a:tailEnd/>
          </a:ln>
        </p:spPr>
        <p:txBody>
          <a:bodyPr>
            <a:spAutoFit/>
          </a:bodyPr>
          <a:lstStyle/>
          <a:p>
            <a:pPr>
              <a:buFont typeface="Arial" charset="0"/>
              <a:buChar char="•"/>
            </a:pPr>
            <a:r>
              <a:rPr lang="en-US" sz="2000">
                <a:latin typeface="Calibri" pitchFamily="34" charset="0"/>
              </a:rPr>
              <a:t> Once information is entered, IRMS verifies the information and calculates</a:t>
            </a:r>
          </a:p>
          <a:p>
            <a:r>
              <a:rPr lang="en-US" sz="2000">
                <a:latin typeface="Calibri" pitchFamily="34" charset="0"/>
              </a:rPr>
              <a:t>  penalty and interest. </a:t>
            </a:r>
          </a:p>
          <a:p>
            <a:pPr>
              <a:buFont typeface="Arial" charset="0"/>
              <a:buChar char="•"/>
            </a:pPr>
            <a:endParaRPr lang="en-US" sz="2000">
              <a:latin typeface="Calibri" pitchFamily="34" charset="0"/>
            </a:endParaRPr>
          </a:p>
          <a:p>
            <a:pPr lvl="1" indent="0">
              <a:buFont typeface="Wingdings" pitchFamily="2" charset="2"/>
              <a:buChar char="Ø"/>
            </a:pPr>
            <a:r>
              <a:rPr lang="en-US" sz="2000">
                <a:latin typeface="Calibri" pitchFamily="34" charset="0"/>
              </a:rPr>
              <a:t> If required information is missing or incorrect, the system will prompt </a:t>
            </a:r>
          </a:p>
          <a:p>
            <a:pPr lvl="1" indent="0"/>
            <a:r>
              <a:rPr lang="en-US" sz="2000">
                <a:latin typeface="Calibri" pitchFamily="34" charset="0"/>
              </a:rPr>
              <a:t>     re-entry or correction of specific entries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DD0.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pptDD0.tmp</Template>
  <TotalTime>122</TotalTime>
  <Words>1100</Words>
  <Application>Microsoft Office PowerPoint</Application>
  <PresentationFormat>Custom</PresentationFormat>
  <Paragraphs>189</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Wingdings</vt:lpstr>
      <vt:lpstr>Courier New</vt:lpstr>
      <vt:lpstr>Lucida Sans Unicode</vt:lpstr>
      <vt:lpstr>Wingdings 3</vt:lpstr>
      <vt:lpstr>pptDD0.tmp</vt:lpstr>
      <vt:lpstr>Treasurers’ Association of Virginia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Association of Virginia Presentation June 2017</dc:title>
  <dc:subject>treasurers presentation</dc:subject>
  <dc:creator>Virginia Tax</dc:creator>
  <cp:lastModifiedBy>hkw63996</cp:lastModifiedBy>
  <cp:revision>34</cp:revision>
  <dcterms:created xsi:type="dcterms:W3CDTF">2017-06-08T15:29:11Z</dcterms:created>
  <dcterms:modified xsi:type="dcterms:W3CDTF">2017-06-15T13:19:22Z</dcterms:modified>
</cp:coreProperties>
</file>